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5"/>
  </p:notesMasterIdLst>
  <p:sldIdLst>
    <p:sldId id="256" r:id="rId2"/>
    <p:sldId id="257" r:id="rId3"/>
    <p:sldId id="268" r:id="rId4"/>
    <p:sldId id="269" r:id="rId5"/>
    <p:sldId id="270" r:id="rId6"/>
    <p:sldId id="271" r:id="rId7"/>
    <p:sldId id="272" r:id="rId8"/>
    <p:sldId id="273" r:id="rId9"/>
    <p:sldId id="274" r:id="rId10"/>
    <p:sldId id="275" r:id="rId11"/>
    <p:sldId id="276" r:id="rId12"/>
    <p:sldId id="258" r:id="rId13"/>
    <p:sldId id="277" r:id="rId14"/>
    <p:sldId id="278" r:id="rId15"/>
    <p:sldId id="279" r:id="rId16"/>
    <p:sldId id="280" r:id="rId17"/>
    <p:sldId id="281" r:id="rId18"/>
    <p:sldId id="282" r:id="rId19"/>
    <p:sldId id="259" r:id="rId20"/>
    <p:sldId id="260" r:id="rId21"/>
    <p:sldId id="261" r:id="rId22"/>
    <p:sldId id="284" r:id="rId23"/>
    <p:sldId id="285" r:id="rId24"/>
    <p:sldId id="286" r:id="rId25"/>
    <p:sldId id="287" r:id="rId26"/>
    <p:sldId id="288" r:id="rId27"/>
    <p:sldId id="289" r:id="rId28"/>
    <p:sldId id="290" r:id="rId29"/>
    <p:sldId id="291" r:id="rId30"/>
    <p:sldId id="293" r:id="rId31"/>
    <p:sldId id="294" r:id="rId32"/>
    <p:sldId id="295" r:id="rId33"/>
    <p:sldId id="296" r:id="rId34"/>
    <p:sldId id="297" r:id="rId35"/>
    <p:sldId id="298" r:id="rId36"/>
    <p:sldId id="309" r:id="rId37"/>
    <p:sldId id="310" r:id="rId38"/>
    <p:sldId id="311" r:id="rId39"/>
    <p:sldId id="315" r:id="rId40"/>
    <p:sldId id="316" r:id="rId41"/>
    <p:sldId id="317" r:id="rId42"/>
    <p:sldId id="300" r:id="rId43"/>
    <p:sldId id="301" r:id="rId44"/>
    <p:sldId id="302" r:id="rId45"/>
    <p:sldId id="312" r:id="rId46"/>
    <p:sldId id="313" r:id="rId47"/>
    <p:sldId id="314" r:id="rId48"/>
    <p:sldId id="303" r:id="rId49"/>
    <p:sldId id="304" r:id="rId50"/>
    <p:sldId id="305" r:id="rId51"/>
    <p:sldId id="308" r:id="rId52"/>
    <p:sldId id="262" r:id="rId53"/>
    <p:sldId id="263"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8E2934-976B-4C15-9742-B9BBA5533B78}" type="datetimeFigureOut">
              <a:rPr lang="en-US" smtClean="0"/>
              <a:t>5/26/2013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429C4-A1FE-4E9E-B924-3594D6E1A62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88C2BCF-2F89-4DB5-AA5D-8B12FDB37397}" type="datetime1">
              <a:rPr lang="en-US" smtClean="0"/>
              <a:t>5/26/2013</a:t>
            </a:fld>
            <a:endParaRPr lang="en-US"/>
          </a:p>
        </p:txBody>
      </p:sp>
      <p:sp>
        <p:nvSpPr>
          <p:cNvPr id="19" name="Footer Placeholder 18"/>
          <p:cNvSpPr>
            <a:spLocks noGrp="1"/>
          </p:cNvSpPr>
          <p:nvPr>
            <p:ph type="ftr" sz="quarter" idx="11"/>
          </p:nvPr>
        </p:nvSpPr>
        <p:spPr/>
        <p:txBody>
          <a:bodyPr/>
          <a:lstStyle/>
          <a:p>
            <a:r>
              <a:rPr lang="en-US" smtClean="0"/>
              <a:t>swedishcr.weebly.com</a:t>
            </a:r>
            <a:endParaRPr lang="en-US"/>
          </a:p>
        </p:txBody>
      </p:sp>
      <p:sp>
        <p:nvSpPr>
          <p:cNvPr id="27" name="Slide Number Placeholder 26"/>
          <p:cNvSpPr>
            <a:spLocks noGrp="1"/>
          </p:cNvSpPr>
          <p:nvPr>
            <p:ph type="sldNum" sz="quarter" idx="12"/>
          </p:nvPr>
        </p:nvSpPr>
        <p:spPr/>
        <p:txBody>
          <a:bodyPr/>
          <a:lstStyle/>
          <a:p>
            <a:fld id="{B49F1A7F-2377-4FE8-91C4-558D4203625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1406F4-9822-43EB-86A5-EC8CC2725D94}" type="datetime1">
              <a:rPr lang="en-US" smtClean="0"/>
              <a:t>5/26/2013</a:t>
            </a:fld>
            <a:endParaRPr lang="en-US"/>
          </a:p>
        </p:txBody>
      </p:sp>
      <p:sp>
        <p:nvSpPr>
          <p:cNvPr id="5" name="Footer Placeholder 4"/>
          <p:cNvSpPr>
            <a:spLocks noGrp="1"/>
          </p:cNvSpPr>
          <p:nvPr>
            <p:ph type="ftr" sz="quarter" idx="11"/>
          </p:nvPr>
        </p:nvSpPr>
        <p:spPr/>
        <p:txBody>
          <a:bodyPr/>
          <a:lstStyle/>
          <a:p>
            <a:r>
              <a:rPr lang="en-US" smtClean="0"/>
              <a:t>swedishcr.weebly.com</a:t>
            </a:r>
            <a:endParaRPr lang="en-US"/>
          </a:p>
        </p:txBody>
      </p:sp>
      <p:sp>
        <p:nvSpPr>
          <p:cNvPr id="6" name="Slide Number Placeholder 5"/>
          <p:cNvSpPr>
            <a:spLocks noGrp="1"/>
          </p:cNvSpPr>
          <p:nvPr>
            <p:ph type="sldNum" sz="quarter" idx="12"/>
          </p:nvPr>
        </p:nvSpPr>
        <p:spPr/>
        <p:txBody>
          <a:bodyPr/>
          <a:lstStyle/>
          <a:p>
            <a:fld id="{B49F1A7F-2377-4FE8-91C4-558D420362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59F4FC-7259-4770-802F-CE9EE279056F}" type="datetime1">
              <a:rPr lang="en-US" smtClean="0"/>
              <a:t>5/26/2013</a:t>
            </a:fld>
            <a:endParaRPr lang="en-US"/>
          </a:p>
        </p:txBody>
      </p:sp>
      <p:sp>
        <p:nvSpPr>
          <p:cNvPr id="5" name="Footer Placeholder 4"/>
          <p:cNvSpPr>
            <a:spLocks noGrp="1"/>
          </p:cNvSpPr>
          <p:nvPr>
            <p:ph type="ftr" sz="quarter" idx="11"/>
          </p:nvPr>
        </p:nvSpPr>
        <p:spPr/>
        <p:txBody>
          <a:bodyPr/>
          <a:lstStyle/>
          <a:p>
            <a:r>
              <a:rPr lang="en-US" smtClean="0"/>
              <a:t>swedishcr.weebly.com</a:t>
            </a:r>
            <a:endParaRPr lang="en-US"/>
          </a:p>
        </p:txBody>
      </p:sp>
      <p:sp>
        <p:nvSpPr>
          <p:cNvPr id="6" name="Slide Number Placeholder 5"/>
          <p:cNvSpPr>
            <a:spLocks noGrp="1"/>
          </p:cNvSpPr>
          <p:nvPr>
            <p:ph type="sldNum" sz="quarter" idx="12"/>
          </p:nvPr>
        </p:nvSpPr>
        <p:spPr/>
        <p:txBody>
          <a:bodyPr/>
          <a:lstStyle/>
          <a:p>
            <a:fld id="{B49F1A7F-2377-4FE8-91C4-558D420362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577E12-517A-4D65-A2E1-9575196B7692}" type="datetime1">
              <a:rPr lang="en-US" smtClean="0"/>
              <a:t>5/26/2013</a:t>
            </a:fld>
            <a:endParaRPr lang="en-US"/>
          </a:p>
        </p:txBody>
      </p:sp>
      <p:sp>
        <p:nvSpPr>
          <p:cNvPr id="5" name="Footer Placeholder 4"/>
          <p:cNvSpPr>
            <a:spLocks noGrp="1"/>
          </p:cNvSpPr>
          <p:nvPr>
            <p:ph type="ftr" sz="quarter" idx="11"/>
          </p:nvPr>
        </p:nvSpPr>
        <p:spPr/>
        <p:txBody>
          <a:bodyPr/>
          <a:lstStyle/>
          <a:p>
            <a:r>
              <a:rPr lang="en-US" smtClean="0"/>
              <a:t>swedishcr.weebly.com</a:t>
            </a:r>
            <a:endParaRPr lang="en-US"/>
          </a:p>
        </p:txBody>
      </p:sp>
      <p:sp>
        <p:nvSpPr>
          <p:cNvPr id="6" name="Slide Number Placeholder 5"/>
          <p:cNvSpPr>
            <a:spLocks noGrp="1"/>
          </p:cNvSpPr>
          <p:nvPr>
            <p:ph type="sldNum" sz="quarter" idx="12"/>
          </p:nvPr>
        </p:nvSpPr>
        <p:spPr/>
        <p:txBody>
          <a:bodyPr/>
          <a:lstStyle/>
          <a:p>
            <a:fld id="{B49F1A7F-2377-4FE8-91C4-558D420362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62DEC81-2379-425A-9D71-8D729C2F7AC7}" type="datetime1">
              <a:rPr lang="en-US" smtClean="0"/>
              <a:t>5/26/2013</a:t>
            </a:fld>
            <a:endParaRPr lang="en-US"/>
          </a:p>
        </p:txBody>
      </p:sp>
      <p:sp>
        <p:nvSpPr>
          <p:cNvPr id="5" name="Footer Placeholder 4"/>
          <p:cNvSpPr>
            <a:spLocks noGrp="1"/>
          </p:cNvSpPr>
          <p:nvPr>
            <p:ph type="ftr" sz="quarter" idx="11"/>
          </p:nvPr>
        </p:nvSpPr>
        <p:spPr/>
        <p:txBody>
          <a:bodyPr/>
          <a:lstStyle/>
          <a:p>
            <a:r>
              <a:rPr lang="en-US" smtClean="0"/>
              <a:t>swedishcr.weebly.com</a:t>
            </a:r>
            <a:endParaRPr lang="en-US"/>
          </a:p>
        </p:txBody>
      </p:sp>
      <p:sp>
        <p:nvSpPr>
          <p:cNvPr id="6" name="Slide Number Placeholder 5"/>
          <p:cNvSpPr>
            <a:spLocks noGrp="1"/>
          </p:cNvSpPr>
          <p:nvPr>
            <p:ph type="sldNum" sz="quarter" idx="12"/>
          </p:nvPr>
        </p:nvSpPr>
        <p:spPr/>
        <p:txBody>
          <a:bodyPr/>
          <a:lstStyle/>
          <a:p>
            <a:fld id="{B49F1A7F-2377-4FE8-91C4-558D4203625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584618-8FDD-4B06-B934-78C481B8E725}" type="datetime1">
              <a:rPr lang="en-US" smtClean="0"/>
              <a:t>5/26/2013</a:t>
            </a:fld>
            <a:endParaRPr lang="en-US"/>
          </a:p>
        </p:txBody>
      </p:sp>
      <p:sp>
        <p:nvSpPr>
          <p:cNvPr id="6" name="Footer Placeholder 5"/>
          <p:cNvSpPr>
            <a:spLocks noGrp="1"/>
          </p:cNvSpPr>
          <p:nvPr>
            <p:ph type="ftr" sz="quarter" idx="11"/>
          </p:nvPr>
        </p:nvSpPr>
        <p:spPr/>
        <p:txBody>
          <a:bodyPr/>
          <a:lstStyle/>
          <a:p>
            <a:r>
              <a:rPr lang="en-US" smtClean="0"/>
              <a:t>swedishcr.weebly.com</a:t>
            </a:r>
            <a:endParaRPr lang="en-US"/>
          </a:p>
        </p:txBody>
      </p:sp>
      <p:sp>
        <p:nvSpPr>
          <p:cNvPr id="7" name="Slide Number Placeholder 6"/>
          <p:cNvSpPr>
            <a:spLocks noGrp="1"/>
          </p:cNvSpPr>
          <p:nvPr>
            <p:ph type="sldNum" sz="quarter" idx="12"/>
          </p:nvPr>
        </p:nvSpPr>
        <p:spPr/>
        <p:txBody>
          <a:bodyPr/>
          <a:lstStyle/>
          <a:p>
            <a:fld id="{B49F1A7F-2377-4FE8-91C4-558D420362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9A7B34-E4AD-499A-B5C5-642734D4217B}" type="datetime1">
              <a:rPr lang="en-US" smtClean="0"/>
              <a:t>5/26/2013</a:t>
            </a:fld>
            <a:endParaRPr lang="en-US"/>
          </a:p>
        </p:txBody>
      </p:sp>
      <p:sp>
        <p:nvSpPr>
          <p:cNvPr id="8" name="Footer Placeholder 7"/>
          <p:cNvSpPr>
            <a:spLocks noGrp="1"/>
          </p:cNvSpPr>
          <p:nvPr>
            <p:ph type="ftr" sz="quarter" idx="11"/>
          </p:nvPr>
        </p:nvSpPr>
        <p:spPr/>
        <p:txBody>
          <a:bodyPr/>
          <a:lstStyle/>
          <a:p>
            <a:r>
              <a:rPr lang="en-US" smtClean="0"/>
              <a:t>swedishcr.weebly.com</a:t>
            </a:r>
            <a:endParaRPr lang="en-US"/>
          </a:p>
        </p:txBody>
      </p:sp>
      <p:sp>
        <p:nvSpPr>
          <p:cNvPr id="9" name="Slide Number Placeholder 8"/>
          <p:cNvSpPr>
            <a:spLocks noGrp="1"/>
          </p:cNvSpPr>
          <p:nvPr>
            <p:ph type="sldNum" sz="quarter" idx="12"/>
          </p:nvPr>
        </p:nvSpPr>
        <p:spPr/>
        <p:txBody>
          <a:bodyPr/>
          <a:lstStyle/>
          <a:p>
            <a:fld id="{B49F1A7F-2377-4FE8-91C4-558D420362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B2E064-6546-4E57-90DA-E25B8B6FF32D}" type="datetime1">
              <a:rPr lang="en-US" smtClean="0"/>
              <a:t>5/26/2013</a:t>
            </a:fld>
            <a:endParaRPr lang="en-US"/>
          </a:p>
        </p:txBody>
      </p:sp>
      <p:sp>
        <p:nvSpPr>
          <p:cNvPr id="4" name="Footer Placeholder 3"/>
          <p:cNvSpPr>
            <a:spLocks noGrp="1"/>
          </p:cNvSpPr>
          <p:nvPr>
            <p:ph type="ftr" sz="quarter" idx="11"/>
          </p:nvPr>
        </p:nvSpPr>
        <p:spPr/>
        <p:txBody>
          <a:bodyPr/>
          <a:lstStyle/>
          <a:p>
            <a:r>
              <a:rPr lang="en-US" smtClean="0"/>
              <a:t>swedishcr.weebly.com</a:t>
            </a:r>
            <a:endParaRPr lang="en-US"/>
          </a:p>
        </p:txBody>
      </p:sp>
      <p:sp>
        <p:nvSpPr>
          <p:cNvPr id="5" name="Slide Number Placeholder 4"/>
          <p:cNvSpPr>
            <a:spLocks noGrp="1"/>
          </p:cNvSpPr>
          <p:nvPr>
            <p:ph type="sldNum" sz="quarter" idx="12"/>
          </p:nvPr>
        </p:nvSpPr>
        <p:spPr/>
        <p:txBody>
          <a:bodyPr/>
          <a:lstStyle/>
          <a:p>
            <a:fld id="{B49F1A7F-2377-4FE8-91C4-558D420362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0E475D-162E-4171-B30B-B3101A2FA694}" type="datetime1">
              <a:rPr lang="en-US" smtClean="0"/>
              <a:t>5/26/2013</a:t>
            </a:fld>
            <a:endParaRPr lang="en-US"/>
          </a:p>
        </p:txBody>
      </p:sp>
      <p:sp>
        <p:nvSpPr>
          <p:cNvPr id="3" name="Footer Placeholder 2"/>
          <p:cNvSpPr>
            <a:spLocks noGrp="1"/>
          </p:cNvSpPr>
          <p:nvPr>
            <p:ph type="ftr" sz="quarter" idx="11"/>
          </p:nvPr>
        </p:nvSpPr>
        <p:spPr/>
        <p:txBody>
          <a:bodyPr/>
          <a:lstStyle/>
          <a:p>
            <a:r>
              <a:rPr lang="en-US" smtClean="0"/>
              <a:t>swedishcr.weebly.com</a:t>
            </a:r>
            <a:endParaRPr lang="en-US"/>
          </a:p>
        </p:txBody>
      </p:sp>
      <p:sp>
        <p:nvSpPr>
          <p:cNvPr id="4" name="Slide Number Placeholder 3"/>
          <p:cNvSpPr>
            <a:spLocks noGrp="1"/>
          </p:cNvSpPr>
          <p:nvPr>
            <p:ph type="sldNum" sz="quarter" idx="12"/>
          </p:nvPr>
        </p:nvSpPr>
        <p:spPr/>
        <p:txBody>
          <a:bodyPr/>
          <a:lstStyle/>
          <a:p>
            <a:fld id="{B49F1A7F-2377-4FE8-91C4-558D420362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12FAF2-C407-4DB8-AEA7-4A6AC9F0C977}" type="datetime1">
              <a:rPr lang="en-US" smtClean="0"/>
              <a:t>5/26/2013</a:t>
            </a:fld>
            <a:endParaRPr lang="en-US"/>
          </a:p>
        </p:txBody>
      </p:sp>
      <p:sp>
        <p:nvSpPr>
          <p:cNvPr id="6" name="Footer Placeholder 5"/>
          <p:cNvSpPr>
            <a:spLocks noGrp="1"/>
          </p:cNvSpPr>
          <p:nvPr>
            <p:ph type="ftr" sz="quarter" idx="11"/>
          </p:nvPr>
        </p:nvSpPr>
        <p:spPr/>
        <p:txBody>
          <a:bodyPr/>
          <a:lstStyle/>
          <a:p>
            <a:r>
              <a:rPr lang="en-US" smtClean="0"/>
              <a:t>swedishcr.weebly.com</a:t>
            </a:r>
            <a:endParaRPr lang="en-US"/>
          </a:p>
        </p:txBody>
      </p:sp>
      <p:sp>
        <p:nvSpPr>
          <p:cNvPr id="7" name="Slide Number Placeholder 6"/>
          <p:cNvSpPr>
            <a:spLocks noGrp="1"/>
          </p:cNvSpPr>
          <p:nvPr>
            <p:ph type="sldNum" sz="quarter" idx="12"/>
          </p:nvPr>
        </p:nvSpPr>
        <p:spPr/>
        <p:txBody>
          <a:bodyPr/>
          <a:lstStyle/>
          <a:p>
            <a:fld id="{B49F1A7F-2377-4FE8-91C4-558D420362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6F7377F-86E5-44E2-97EE-0CA550FAA360}" type="datetime1">
              <a:rPr lang="en-US" smtClean="0"/>
              <a:t>5/26/2013</a:t>
            </a:fld>
            <a:endParaRPr lang="en-US"/>
          </a:p>
        </p:txBody>
      </p:sp>
      <p:sp>
        <p:nvSpPr>
          <p:cNvPr id="6" name="Footer Placeholder 5"/>
          <p:cNvSpPr>
            <a:spLocks noGrp="1"/>
          </p:cNvSpPr>
          <p:nvPr>
            <p:ph type="ftr" sz="quarter" idx="11"/>
          </p:nvPr>
        </p:nvSpPr>
        <p:spPr/>
        <p:txBody>
          <a:bodyPr/>
          <a:lstStyle/>
          <a:p>
            <a:r>
              <a:rPr lang="en-US" smtClean="0"/>
              <a:t>swedishcr.weebly.com</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49F1A7F-2377-4FE8-91C4-558D4203625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C3B58E-7492-4C02-A31C-CFE82AE92E64}" type="datetime1">
              <a:rPr lang="en-US" smtClean="0"/>
              <a:t>5/26/2013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swedishcr.weebly.com</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49F1A7F-2377-4FE8-91C4-558D4203625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www.businessdictionary.com/definition/share.html" TargetMode="External"/><Relationship Id="rId13" Type="http://schemas.openxmlformats.org/officeDocument/2006/relationships/hyperlink" Target="http://www.businessdictionary.com/definition/exchange.html" TargetMode="External"/><Relationship Id="rId18" Type="http://schemas.openxmlformats.org/officeDocument/2006/relationships/hyperlink" Target="http://www.businessdictionary.com/definition/capital.html" TargetMode="External"/><Relationship Id="rId3" Type="http://schemas.openxmlformats.org/officeDocument/2006/relationships/hyperlink" Target="http://www.businessdictionary.com/definition/financial.html" TargetMode="External"/><Relationship Id="rId21" Type="http://schemas.openxmlformats.org/officeDocument/2006/relationships/hyperlink" Target="http://www.businessdictionary.com/definition/investor.html" TargetMode="External"/><Relationship Id="rId7" Type="http://schemas.openxmlformats.org/officeDocument/2006/relationships/hyperlink" Target="http://www.businessdictionary.com/definition/notes.html" TargetMode="External"/><Relationship Id="rId12" Type="http://schemas.openxmlformats.org/officeDocument/2006/relationships/hyperlink" Target="http://www.businessdictionary.com/definition/demand-and-supply.html" TargetMode="External"/><Relationship Id="rId17" Type="http://schemas.openxmlformats.org/officeDocument/2006/relationships/hyperlink" Target="http://www.businessdictionary.com/definition/municipality.html" TargetMode="External"/><Relationship Id="rId2" Type="http://schemas.openxmlformats.org/officeDocument/2006/relationships/hyperlink" Target="http://www.businessdictionary.com/definition/organized.html" TargetMode="External"/><Relationship Id="rId16" Type="http://schemas.openxmlformats.org/officeDocument/2006/relationships/hyperlink" Target="http://www.businessdictionary.com/definition/government.html" TargetMode="External"/><Relationship Id="rId20" Type="http://schemas.openxmlformats.org/officeDocument/2006/relationships/hyperlink" Target="http://www.businessdictionary.com/definition/savings.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bond.html" TargetMode="External"/><Relationship Id="rId11" Type="http://schemas.openxmlformats.org/officeDocument/2006/relationships/hyperlink" Target="http://www.businessdictionary.com/definition/force.html" TargetMode="External"/><Relationship Id="rId24" Type="http://schemas.openxmlformats.org/officeDocument/2006/relationships/hyperlink" Target="http://www.businessdictionary.com/definition/cash.html" TargetMode="External"/><Relationship Id="rId5" Type="http://schemas.openxmlformats.org/officeDocument/2006/relationships/hyperlink" Target="http://www.businessdictionary.com/definition/securities.html" TargetMode="External"/><Relationship Id="rId15" Type="http://schemas.openxmlformats.org/officeDocument/2006/relationships/hyperlink" Target="http://www.businessdictionary.com/definition/corporation.html" TargetMode="External"/><Relationship Id="rId23" Type="http://schemas.openxmlformats.org/officeDocument/2006/relationships/hyperlink" Target="http://www.businessdictionary.com/definition/sell.html" TargetMode="External"/><Relationship Id="rId10" Type="http://schemas.openxmlformats.org/officeDocument/2006/relationships/hyperlink" Target="http://www.businessdictionary.com/definition/price.html" TargetMode="External"/><Relationship Id="rId19" Type="http://schemas.openxmlformats.org/officeDocument/2006/relationships/hyperlink" Target="http://www.businessdictionary.com/definition/channeling.html" TargetMode="External"/><Relationship Id="rId4" Type="http://schemas.openxmlformats.org/officeDocument/2006/relationships/hyperlink" Target="http://www.businessdictionary.com/definition/market.html" TargetMode="External"/><Relationship Id="rId9" Type="http://schemas.openxmlformats.org/officeDocument/2006/relationships/hyperlink" Target="http://www.businessdictionary.com/definition/bought.html" TargetMode="External"/><Relationship Id="rId14" Type="http://schemas.openxmlformats.org/officeDocument/2006/relationships/hyperlink" Target="http://www.businessdictionary.com/definition/primary-market.html" TargetMode="External"/><Relationship Id="rId22" Type="http://schemas.openxmlformats.org/officeDocument/2006/relationships/hyperlink" Target="http://www.businessdictionary.com/definition/secondary-market.html"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www.businessdictionary.com/definition/order.html" TargetMode="External"/><Relationship Id="rId13" Type="http://schemas.openxmlformats.org/officeDocument/2006/relationships/hyperlink" Target="http://www.businessdictionary.com/definition/auction.html" TargetMode="External"/><Relationship Id="rId18" Type="http://schemas.openxmlformats.org/officeDocument/2006/relationships/hyperlink" Target="http://www.businessdictionary.com/definition/day.html" TargetMode="External"/><Relationship Id="rId3" Type="http://schemas.openxmlformats.org/officeDocument/2006/relationships/hyperlink" Target="http://www.businessdictionary.com/definition/trader.html" TargetMode="External"/><Relationship Id="rId21" Type="http://schemas.openxmlformats.org/officeDocument/2006/relationships/hyperlink" Target="http://www.businessdictionary.com/definition/London-Stock-Exchange-LSE.html" TargetMode="External"/><Relationship Id="rId7" Type="http://schemas.openxmlformats.org/officeDocument/2006/relationships/hyperlink" Target="http://www.businessdictionary.com/definition/trading-floor.html" TargetMode="External"/><Relationship Id="rId12" Type="http://schemas.openxmlformats.org/officeDocument/2006/relationships/hyperlink" Target="http://www.businessdictionary.com/definition/online.html" TargetMode="External"/><Relationship Id="rId17" Type="http://schemas.openxmlformats.org/officeDocument/2006/relationships/hyperlink" Target="http://www.businessdictionary.com/definition/seller.html" TargetMode="External"/><Relationship Id="rId2" Type="http://schemas.openxmlformats.org/officeDocument/2006/relationships/hyperlink" Target="http://www.businessdictionary.com/definition/listed.html" TargetMode="External"/><Relationship Id="rId16" Type="http://schemas.openxmlformats.org/officeDocument/2006/relationships/hyperlink" Target="http://www.businessdictionary.com/definition/bid.html" TargetMode="External"/><Relationship Id="rId20" Type="http://schemas.openxmlformats.org/officeDocument/2006/relationships/hyperlink" Target="http://www.businessdictionary.com/definition/New-York-Stock-Exchange-NYSE.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floor.html" TargetMode="External"/><Relationship Id="rId11" Type="http://schemas.openxmlformats.org/officeDocument/2006/relationships/hyperlink" Target="http://www.businessdictionary.com/definition/telephone.html" TargetMode="External"/><Relationship Id="rId5" Type="http://schemas.openxmlformats.org/officeDocument/2006/relationships/hyperlink" Target="http://www.businessdictionary.com/definition/trade.html" TargetMode="External"/><Relationship Id="rId15" Type="http://schemas.openxmlformats.org/officeDocument/2006/relationships/hyperlink" Target="http://www.businessdictionary.com/definition/competitive.html" TargetMode="External"/><Relationship Id="rId23" Type="http://schemas.openxmlformats.org/officeDocument/2006/relationships/hyperlink" Target="http://www.businessdictionary.com/definition/stock-market.html" TargetMode="External"/><Relationship Id="rId10" Type="http://schemas.openxmlformats.org/officeDocument/2006/relationships/hyperlink" Target="http://www.businessdictionary.com/definition/open.html" TargetMode="External"/><Relationship Id="rId19" Type="http://schemas.openxmlformats.org/officeDocument/2006/relationships/hyperlink" Target="http://www.businessdictionary.com/definition/method.html" TargetMode="External"/><Relationship Id="rId4" Type="http://schemas.openxmlformats.org/officeDocument/2006/relationships/hyperlink" Target="http://www.businessdictionary.com/definition/party.html" TargetMode="External"/><Relationship Id="rId9" Type="http://schemas.openxmlformats.org/officeDocument/2006/relationships/hyperlink" Target="http://www.businessdictionary.com/definition/instructions.html" TargetMode="External"/><Relationship Id="rId14" Type="http://schemas.openxmlformats.org/officeDocument/2006/relationships/hyperlink" Target="http://www.businessdictionary.com/definition/buyer.html" TargetMode="External"/><Relationship Id="rId22" Type="http://schemas.openxmlformats.org/officeDocument/2006/relationships/hyperlink" Target="http://www.businessdictionary.com/definition/Tokyo-Stock-Exchange-TSE.html"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en.wikipedia.org/wiki/Trade" TargetMode="External"/><Relationship Id="rId13" Type="http://schemas.openxmlformats.org/officeDocument/2006/relationships/hyperlink" Target="http://en.wikipedia.org/wiki/Consumption_(economics)" TargetMode="External"/><Relationship Id="rId3" Type="http://schemas.openxmlformats.org/officeDocument/2006/relationships/hyperlink" Target="http://en.wikipedia.org/wiki/Resource" TargetMode="External"/><Relationship Id="rId7" Type="http://schemas.openxmlformats.org/officeDocument/2006/relationships/hyperlink" Target="http://en.wikipedia.org/wiki/Gift_economy" TargetMode="External"/><Relationship Id="rId12" Type="http://schemas.openxmlformats.org/officeDocument/2006/relationships/hyperlink" Target="http://en.wikipedia.org/wiki/Packaging" TargetMode="External"/><Relationship Id="rId2" Type="http://schemas.openxmlformats.org/officeDocument/2006/relationships/hyperlink" Target="http://en.wikipedia.org/wiki/Production_(economics)" TargetMode="External"/><Relationship Id="rId1" Type="http://schemas.openxmlformats.org/officeDocument/2006/relationships/slideLayout" Target="../slideLayouts/slideLayout2.xml"/><Relationship Id="rId6" Type="http://schemas.openxmlformats.org/officeDocument/2006/relationships/hyperlink" Target="http://en.wikipedia.org/wiki/Gift" TargetMode="External"/><Relationship Id="rId11" Type="http://schemas.openxmlformats.org/officeDocument/2006/relationships/hyperlink" Target="http://en.wikipedia.org/wiki/Shipping" TargetMode="External"/><Relationship Id="rId5" Type="http://schemas.openxmlformats.org/officeDocument/2006/relationships/hyperlink" Target="http://en.wikipedia.org/wiki/Service_(economics)" TargetMode="External"/><Relationship Id="rId10" Type="http://schemas.openxmlformats.org/officeDocument/2006/relationships/hyperlink" Target="http://en.wikipedia.org/wiki/Manufacturing" TargetMode="External"/><Relationship Id="rId4" Type="http://schemas.openxmlformats.org/officeDocument/2006/relationships/hyperlink" Target="http://en.wikipedia.org/wiki/Good_(economics)" TargetMode="External"/><Relationship Id="rId9" Type="http://schemas.openxmlformats.org/officeDocument/2006/relationships/hyperlink" Target="http://en.wikipedia.org/wiki/Market_economy"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en.wikipedia.org/wiki/Flow_(mathematics)"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www.businessdictionary.com/definition/group.html" TargetMode="External"/><Relationship Id="rId13" Type="http://schemas.openxmlformats.org/officeDocument/2006/relationships/hyperlink" Target="http://www.businessdictionary.com/definition/human-resources.html" TargetMode="External"/><Relationship Id="rId18" Type="http://schemas.openxmlformats.org/officeDocument/2006/relationships/hyperlink" Target="http://www.businessdictionary.com/definition/production.html" TargetMode="External"/><Relationship Id="rId26" Type="http://schemas.openxmlformats.org/officeDocument/2006/relationships/hyperlink" Target="http://www.investorwords.com/17587/factor_of_production.html" TargetMode="External"/><Relationship Id="rId3" Type="http://schemas.openxmlformats.org/officeDocument/2006/relationships/hyperlink" Target="http://www.investorwords.com/4217/resource.html" TargetMode="External"/><Relationship Id="rId21" Type="http://schemas.openxmlformats.org/officeDocument/2006/relationships/hyperlink" Target="http://www.businessdictionary.com/definition/machine.html" TargetMode="External"/><Relationship Id="rId7" Type="http://schemas.openxmlformats.org/officeDocument/2006/relationships/hyperlink" Target="http://www.investorwords.com/10253/major.html" TargetMode="External"/><Relationship Id="rId12" Type="http://schemas.openxmlformats.org/officeDocument/2006/relationships/hyperlink" Target="http://www.businessdictionary.com/definition/labor.html" TargetMode="External"/><Relationship Id="rId17" Type="http://schemas.openxmlformats.org/officeDocument/2006/relationships/hyperlink" Target="http://www.investorwords.com/10691/previous.html" TargetMode="External"/><Relationship Id="rId25" Type="http://schemas.openxmlformats.org/officeDocument/2006/relationships/hyperlink" Target="http://www.businessdictionary.com/definition/knowledge.html" TargetMode="External"/><Relationship Id="rId2" Type="http://schemas.openxmlformats.org/officeDocument/2006/relationships/hyperlink" Target="http://www.businessdictionary.com/register.php?show_message=true" TargetMode="External"/><Relationship Id="rId16" Type="http://schemas.openxmlformats.org/officeDocument/2006/relationships/hyperlink" Target="http://www.investorwords.com/9032/bring.html" TargetMode="External"/><Relationship Id="rId20" Type="http://schemas.openxmlformats.org/officeDocument/2006/relationships/hyperlink" Target="http://www.investorguide.com/definition/management.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classified.html" TargetMode="External"/><Relationship Id="rId11" Type="http://schemas.openxmlformats.org/officeDocument/2006/relationships/hyperlink" Target="http://www.investorguide.com/definition/natural-resources.html" TargetMode="External"/><Relationship Id="rId24" Type="http://schemas.openxmlformats.org/officeDocument/2006/relationships/hyperlink" Target="http://www.businessdictionary.com/definition/nomenclature.html" TargetMode="External"/><Relationship Id="rId5" Type="http://schemas.openxmlformats.org/officeDocument/2006/relationships/hyperlink" Target="http://www.businessdictionary.com/definition/services.html" TargetMode="External"/><Relationship Id="rId15" Type="http://schemas.openxmlformats.org/officeDocument/2006/relationships/hyperlink" Target="http://www.businessdictionary.com/definition/enterprise.html" TargetMode="External"/><Relationship Id="rId23" Type="http://schemas.openxmlformats.org/officeDocument/2006/relationships/hyperlink" Target="http://www.businessdictionary.com/definition/money.html" TargetMode="External"/><Relationship Id="rId28" Type="http://schemas.openxmlformats.org/officeDocument/2006/relationships/hyperlink" Target="http://www.investorwords.com/3563/own.html" TargetMode="External"/><Relationship Id="rId10" Type="http://schemas.openxmlformats.org/officeDocument/2006/relationships/hyperlink" Target="http://www.investorwords.com/6221/all.html" TargetMode="External"/><Relationship Id="rId19" Type="http://schemas.openxmlformats.org/officeDocument/2006/relationships/hyperlink" Target="http://www.investorguide.com/definition/factor.html" TargetMode="External"/><Relationship Id="rId4" Type="http://schemas.openxmlformats.org/officeDocument/2006/relationships/hyperlink" Target="http://www.businessdictionary.com/definition/required.html" TargetMode="External"/><Relationship Id="rId9" Type="http://schemas.openxmlformats.org/officeDocument/2006/relationships/hyperlink" Target="http://www.investorwords.com/14432/land.html" TargetMode="External"/><Relationship Id="rId14" Type="http://schemas.openxmlformats.org/officeDocument/2006/relationships/hyperlink" Target="http://www.businessdictionary.com/definition/capital.html" TargetMode="External"/><Relationship Id="rId22" Type="http://schemas.openxmlformats.org/officeDocument/2006/relationships/hyperlink" Target="http://www.businessdictionary.com/definition/material.html" TargetMode="External"/><Relationship Id="rId27" Type="http://schemas.openxmlformats.org/officeDocument/2006/relationships/hyperlink" Target="http://www.investorwords.com/2656/its.html"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www.businessdictionary.com/definition/market-value.html" TargetMode="External"/><Relationship Id="rId13" Type="http://schemas.openxmlformats.org/officeDocument/2006/relationships/hyperlink" Target="http://www.businessdictionary.com/definition/currency.html" TargetMode="External"/><Relationship Id="rId3" Type="http://schemas.openxmlformats.org/officeDocument/2006/relationships/hyperlink" Target="http://www.businessdictionary.com/definition/user.html" TargetMode="External"/><Relationship Id="rId7" Type="http://schemas.openxmlformats.org/officeDocument/2006/relationships/hyperlink" Target="http://www.businessdictionary.com/definition/commerce.html" TargetMode="External"/><Relationship Id="rId12" Type="http://schemas.openxmlformats.org/officeDocument/2006/relationships/hyperlink" Target="http://www.businessdictionary.com/definition/exchange-value.html" TargetMode="External"/><Relationship Id="rId2" Type="http://schemas.openxmlformats.org/officeDocument/2006/relationships/hyperlink" Target="http://www.businessdictionary.com/definition/accounting-period.html" TargetMode="External"/><Relationship Id="rId16" Type="http://schemas.openxmlformats.org/officeDocument/2006/relationships/hyperlink" Target="http://www.businessdictionary.com/definition/floating-exchange-rate.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amortization.html" TargetMode="External"/><Relationship Id="rId11" Type="http://schemas.openxmlformats.org/officeDocument/2006/relationships/hyperlink" Target="http://www.businessdictionary.com/definition/foreign-exchange-Forex-or-FX.html" TargetMode="External"/><Relationship Id="rId5" Type="http://schemas.openxmlformats.org/officeDocument/2006/relationships/hyperlink" Target="http://www.businessdictionary.com/definition/intangible-asset.html" TargetMode="External"/><Relationship Id="rId15" Type="http://schemas.openxmlformats.org/officeDocument/2006/relationships/hyperlink" Target="http://www.businessdictionary.com/definition/economy.html" TargetMode="External"/><Relationship Id="rId10" Type="http://schemas.openxmlformats.org/officeDocument/2006/relationships/hyperlink" Target="http://www.businessdictionary.com/definition/useful-life.html" TargetMode="External"/><Relationship Id="rId4" Type="http://schemas.openxmlformats.org/officeDocument/2006/relationships/hyperlink" Target="http://www.businessdictionary.com/definition/method.html" TargetMode="External"/><Relationship Id="rId9" Type="http://schemas.openxmlformats.org/officeDocument/2006/relationships/hyperlink" Target="http://www.businessdictionary.com/definition/economics.html" TargetMode="External"/><Relationship Id="rId14" Type="http://schemas.openxmlformats.org/officeDocument/2006/relationships/hyperlink" Target="http://www.businessdictionary.com/definition/government.html"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www.businessdictionary.com/definition/loan.html" TargetMode="External"/><Relationship Id="rId13" Type="http://schemas.openxmlformats.org/officeDocument/2006/relationships/hyperlink" Target="http://www.businessdictionary.com/definition/financial-services.html" TargetMode="External"/><Relationship Id="rId3" Type="http://schemas.openxmlformats.org/officeDocument/2006/relationships/hyperlink" Target="http://www.businessdictionary.com/definition/government.html" TargetMode="External"/><Relationship Id="rId7" Type="http://schemas.openxmlformats.org/officeDocument/2006/relationships/hyperlink" Target="http://www.businessdictionary.com/definition/check.html" TargetMode="External"/><Relationship Id="rId12" Type="http://schemas.openxmlformats.org/officeDocument/2006/relationships/hyperlink" Target="http://www.businessdictionary.com/definition/provide.html" TargetMode="External"/><Relationship Id="rId2" Type="http://schemas.openxmlformats.org/officeDocument/2006/relationships/hyperlink" Target="http://www.businessdictionary.com/definition/establishment.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interest.html" TargetMode="External"/><Relationship Id="rId11" Type="http://schemas.openxmlformats.org/officeDocument/2006/relationships/hyperlink" Target="http://www.businessdictionary.com/definition/financial-transaction.html" TargetMode="External"/><Relationship Id="rId5" Type="http://schemas.openxmlformats.org/officeDocument/2006/relationships/hyperlink" Target="http://www.businessdictionary.com/definition/pay.html" TargetMode="External"/><Relationship Id="rId10" Type="http://schemas.openxmlformats.org/officeDocument/2006/relationships/hyperlink" Target="http://www.businessdictionary.com/definition/intermediary.html" TargetMode="External"/><Relationship Id="rId4" Type="http://schemas.openxmlformats.org/officeDocument/2006/relationships/hyperlink" Target="http://www.businessdictionary.com/definition/deposit.html" TargetMode="External"/><Relationship Id="rId9" Type="http://schemas.openxmlformats.org/officeDocument/2006/relationships/hyperlink" Target="http://www.businessdictionary.com/definition/act.html" TargetMode="External"/><Relationship Id="rId14" Type="http://schemas.openxmlformats.org/officeDocument/2006/relationships/hyperlink" Target="http://www.businessdictionary.com/definition/customer.html"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www.businessdictionary.com/definition/idea.html" TargetMode="External"/><Relationship Id="rId13" Type="http://schemas.openxmlformats.org/officeDocument/2006/relationships/hyperlink" Target="http://www.businessdictionary.com/definition/resource.html" TargetMode="External"/><Relationship Id="rId3" Type="http://schemas.openxmlformats.org/officeDocument/2006/relationships/hyperlink" Target="http://www.businessdictionary.com/definition/tangible.html" TargetMode="External"/><Relationship Id="rId7" Type="http://schemas.openxmlformats.org/officeDocument/2006/relationships/hyperlink" Target="http://www.businessdictionary.com/definition/intangible.html" TargetMode="External"/><Relationship Id="rId12" Type="http://schemas.openxmlformats.org/officeDocument/2006/relationships/hyperlink" Target="http://www.businessdictionary.com/definition/services.html" TargetMode="External"/><Relationship Id="rId17" Type="http://schemas.openxmlformats.org/officeDocument/2006/relationships/hyperlink" Target="http://www.businessdictionary.com/definition/exchange-value.html" TargetMode="External"/><Relationship Id="rId2" Type="http://schemas.openxmlformats.org/officeDocument/2006/relationships/hyperlink" Target="http://www.businessdictionary.com/definition/method.html" TargetMode="External"/><Relationship Id="rId16" Type="http://schemas.openxmlformats.org/officeDocument/2006/relationships/hyperlink" Target="http://www.businessdictionary.com/definition/output.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subassembly.html" TargetMode="External"/><Relationship Id="rId11" Type="http://schemas.openxmlformats.org/officeDocument/2006/relationships/hyperlink" Target="http://www.businessdictionary.com/definition/goods.html" TargetMode="External"/><Relationship Id="rId5" Type="http://schemas.openxmlformats.org/officeDocument/2006/relationships/hyperlink" Target="http://www.businessdictionary.com/definition/semi-finished-good-SFG.html" TargetMode="External"/><Relationship Id="rId15" Type="http://schemas.openxmlformats.org/officeDocument/2006/relationships/hyperlink" Target="http://www.businessdictionary.com/definition/create.html" TargetMode="External"/><Relationship Id="rId10" Type="http://schemas.openxmlformats.org/officeDocument/2006/relationships/hyperlink" Target="http://www.businessdictionary.com/definition/knowledge.html" TargetMode="External"/><Relationship Id="rId4" Type="http://schemas.openxmlformats.org/officeDocument/2006/relationships/hyperlink" Target="http://www.investorguide.com/definition/raw-materials.html" TargetMode="External"/><Relationship Id="rId9" Type="http://schemas.openxmlformats.org/officeDocument/2006/relationships/hyperlink" Target="http://www.businessdictionary.com/definition/information.html" TargetMode="External"/><Relationship Id="rId14" Type="http://schemas.openxmlformats.org/officeDocument/2006/relationships/hyperlink" Target="http://www.businessdictionary.com/definition/process.html"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www.investorwords.com/7717/sold.html" TargetMode="External"/><Relationship Id="rId3" Type="http://schemas.openxmlformats.org/officeDocument/2006/relationships/hyperlink" Target="http://www.investorwords.com/5209/value.html" TargetMode="External"/><Relationship Id="rId7" Type="http://schemas.openxmlformats.org/officeDocument/2006/relationships/hyperlink" Target="http://www.investorwords.com/9032/bring.html" TargetMode="External"/><Relationship Id="rId2" Type="http://schemas.openxmlformats.org/officeDocument/2006/relationships/hyperlink" Target="http://www.investorwords.com/register.php?show_message=true" TargetMode="External"/><Relationship Id="rId1" Type="http://schemas.openxmlformats.org/officeDocument/2006/relationships/slideLayout" Target="../slideLayouts/slideLayout2.xml"/><Relationship Id="rId6" Type="http://schemas.openxmlformats.org/officeDocument/2006/relationships/hyperlink" Target="http://www.investorwords.com/6664/service.html" TargetMode="External"/><Relationship Id="rId5" Type="http://schemas.openxmlformats.org/officeDocument/2006/relationships/hyperlink" Target="http://www.investorwords.com/3874/product.html" TargetMode="External"/><Relationship Id="rId4" Type="http://schemas.openxmlformats.org/officeDocument/2006/relationships/hyperlink" Target="http://www.investorwords.com/5341/worth.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Engineering Economics &amp; Management</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swedishcr.weebly.com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Implementing the Alternative</a:t>
            </a:r>
            <a:endParaRPr lang="en-US" dirty="0"/>
          </a:p>
        </p:txBody>
      </p:sp>
      <p:sp>
        <p:nvSpPr>
          <p:cNvPr id="3" name="Content Placeholder 2"/>
          <p:cNvSpPr>
            <a:spLocks noGrp="1"/>
          </p:cNvSpPr>
          <p:nvPr>
            <p:ph idx="1"/>
          </p:nvPr>
        </p:nvSpPr>
        <p:spPr/>
        <p:txBody>
          <a:bodyPr/>
          <a:lstStyle/>
          <a:p>
            <a:pPr algn="just">
              <a:buNone/>
            </a:pPr>
            <a:r>
              <a:rPr lang="en-US" dirty="0" smtClean="0"/>
              <a:t>In the decision making process, after assessment all feature select best alternative is Dell computer. So purchase the Dell computer. </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Evaluating Decision Effectiveness</a:t>
            </a:r>
            <a:endParaRPr lang="en-US" dirty="0"/>
          </a:p>
        </p:txBody>
      </p:sp>
      <p:sp>
        <p:nvSpPr>
          <p:cNvPr id="3" name="Content Placeholder 2"/>
          <p:cNvSpPr>
            <a:spLocks noGrp="1"/>
          </p:cNvSpPr>
          <p:nvPr>
            <p:ph idx="1"/>
          </p:nvPr>
        </p:nvSpPr>
        <p:spPr/>
        <p:txBody>
          <a:bodyPr/>
          <a:lstStyle/>
          <a:p>
            <a:pPr algn="just"/>
            <a:r>
              <a:rPr lang="en-US" dirty="0" smtClean="0"/>
              <a:t>The Last step in the decision-making process involves evaluating the outcome or result of the decision to see whether the problem was resolved. If the evaluation shows that problem still exists, then administration needs to assess what went wrong.</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Strategic Management process</a:t>
            </a:r>
            <a:endParaRPr lang="en-US" dirty="0"/>
          </a:p>
        </p:txBody>
      </p:sp>
      <p:sp>
        <p:nvSpPr>
          <p:cNvPr id="3" name="Content Placeholder 2"/>
          <p:cNvSpPr>
            <a:spLocks noGrp="1"/>
          </p:cNvSpPr>
          <p:nvPr>
            <p:ph idx="1"/>
          </p:nvPr>
        </p:nvSpPr>
        <p:spPr/>
        <p:txBody>
          <a:bodyPr/>
          <a:lstStyle/>
          <a:p>
            <a:r>
              <a:rPr lang="en-US" dirty="0" smtClean="0"/>
              <a:t>Identifying the Organization's Current Mission, Goals, and Strategies:</a:t>
            </a:r>
          </a:p>
          <a:p>
            <a:r>
              <a:rPr lang="en-US" dirty="0" smtClean="0"/>
              <a:t>Doing an External Analysis</a:t>
            </a:r>
          </a:p>
          <a:p>
            <a:r>
              <a:rPr lang="en-US" dirty="0" smtClean="0"/>
              <a:t>Doing an internal Analysis</a:t>
            </a:r>
          </a:p>
          <a:p>
            <a:r>
              <a:rPr lang="en-US" dirty="0" smtClean="0"/>
              <a:t>Formulating Strategies</a:t>
            </a:r>
          </a:p>
          <a:p>
            <a:r>
              <a:rPr lang="en-US" dirty="0" smtClean="0"/>
              <a:t>Implementing Strategies</a:t>
            </a:r>
          </a:p>
          <a:p>
            <a:r>
              <a:rPr lang="en-US" dirty="0" smtClean="0"/>
              <a:t>Evaluating Results</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Identifying the organization current Mission, Goals, and Strategies</a:t>
            </a:r>
            <a:endParaRPr lang="en-US" dirty="0"/>
          </a:p>
        </p:txBody>
      </p:sp>
      <p:sp>
        <p:nvSpPr>
          <p:cNvPr id="3" name="Content Placeholder 2"/>
          <p:cNvSpPr>
            <a:spLocks noGrp="1"/>
          </p:cNvSpPr>
          <p:nvPr>
            <p:ph idx="1"/>
          </p:nvPr>
        </p:nvSpPr>
        <p:spPr/>
        <p:txBody>
          <a:bodyPr/>
          <a:lstStyle/>
          <a:p>
            <a:r>
              <a:rPr lang="en-US" dirty="0" smtClean="0"/>
              <a:t>Every organization needs a mission a statement of its purpose. Defining the mission forces managers to identify what it’s business to do. In this step organization set the current mission, goals and strategies.</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Doing an External Analysis</a:t>
            </a:r>
            <a:endParaRPr lang="en-US" dirty="0"/>
          </a:p>
        </p:txBody>
      </p:sp>
      <p:sp>
        <p:nvSpPr>
          <p:cNvPr id="3" name="Content Placeholder 2"/>
          <p:cNvSpPr>
            <a:spLocks noGrp="1"/>
          </p:cNvSpPr>
          <p:nvPr>
            <p:ph idx="1"/>
          </p:nvPr>
        </p:nvSpPr>
        <p:spPr/>
        <p:txBody>
          <a:bodyPr/>
          <a:lstStyle/>
          <a:p>
            <a:r>
              <a:rPr lang="en-US" dirty="0" smtClean="0"/>
              <a:t>Analyzing the external environment including all competitors, distributers, buyers, suppliers ,Location , demographic, Political/Legal, social, technology and Global Components.</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Doing an Internal Analysis</a:t>
            </a:r>
            <a:endParaRPr lang="en-US" dirty="0"/>
          </a:p>
        </p:txBody>
      </p:sp>
      <p:sp>
        <p:nvSpPr>
          <p:cNvPr id="3" name="Content Placeholder 2"/>
          <p:cNvSpPr>
            <a:spLocks noGrp="1"/>
          </p:cNvSpPr>
          <p:nvPr>
            <p:ph idx="1"/>
          </p:nvPr>
        </p:nvSpPr>
        <p:spPr/>
        <p:txBody>
          <a:bodyPr/>
          <a:lstStyle/>
          <a:p>
            <a:pPr algn="just"/>
            <a:r>
              <a:rPr lang="en-US" dirty="0" smtClean="0"/>
              <a:t>The internal analysis, which provides important information about an organization’s specific resources and capabilities. An Organization’s resources are its assets include financial, physical, human and intangible that it use to develop, manufacture, and deliver product to customer.</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Formulating Strategies</a:t>
            </a:r>
            <a:endParaRPr lang="en-US" dirty="0"/>
          </a:p>
        </p:txBody>
      </p:sp>
      <p:sp>
        <p:nvSpPr>
          <p:cNvPr id="3" name="Content Placeholder 2"/>
          <p:cNvSpPr>
            <a:spLocks noGrp="1"/>
          </p:cNvSpPr>
          <p:nvPr>
            <p:ph idx="1"/>
          </p:nvPr>
        </p:nvSpPr>
        <p:spPr/>
        <p:txBody>
          <a:bodyPr/>
          <a:lstStyle/>
          <a:p>
            <a:pPr algn="just"/>
            <a:r>
              <a:rPr lang="en-US" dirty="0" smtClean="0"/>
              <a:t>As managers formulate strategies They should consider the realities of the external environment and their available resources and capabilities in order to design strategies that will help an organization achieve its goals.</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Strategies</a:t>
            </a:r>
            <a:endParaRPr lang="en-US" dirty="0"/>
          </a:p>
        </p:txBody>
      </p:sp>
      <p:sp>
        <p:nvSpPr>
          <p:cNvPr id="3" name="Content Placeholder 2"/>
          <p:cNvSpPr>
            <a:spLocks noGrp="1"/>
          </p:cNvSpPr>
          <p:nvPr>
            <p:ph idx="1"/>
          </p:nvPr>
        </p:nvSpPr>
        <p:spPr/>
        <p:txBody>
          <a:bodyPr/>
          <a:lstStyle/>
          <a:p>
            <a:pPr algn="just"/>
            <a:r>
              <a:rPr lang="en-US" dirty="0" smtClean="0"/>
              <a:t>Once strategies is formulated and the must be implemented. No Matter how effectively an organization has planned its strategies, performance will suffer if the strategies are not implement properly.</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Results</a:t>
            </a:r>
            <a:endParaRPr lang="en-US" dirty="0"/>
          </a:p>
        </p:txBody>
      </p:sp>
      <p:sp>
        <p:nvSpPr>
          <p:cNvPr id="3" name="Content Placeholder 2"/>
          <p:cNvSpPr>
            <a:spLocks noGrp="1"/>
          </p:cNvSpPr>
          <p:nvPr>
            <p:ph idx="1"/>
          </p:nvPr>
        </p:nvSpPr>
        <p:spPr/>
        <p:txBody>
          <a:bodyPr/>
          <a:lstStyle/>
          <a:p>
            <a:pPr algn="just"/>
            <a:r>
              <a:rPr lang="en-US" dirty="0" smtClean="0"/>
              <a:t>The final step in the strategic management process is  evaluating results. How effective have the strategies been at helping the organization reach its goals. After assessment management understand strategy is good or bad.</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Components of a Mission Statement</a:t>
            </a:r>
            <a:endParaRPr lang="en-US" dirty="0"/>
          </a:p>
        </p:txBody>
      </p:sp>
      <p:sp>
        <p:nvSpPr>
          <p:cNvPr id="3" name="Content Placeholder 2"/>
          <p:cNvSpPr>
            <a:spLocks noGrp="1"/>
          </p:cNvSpPr>
          <p:nvPr>
            <p:ph idx="1"/>
          </p:nvPr>
        </p:nvSpPr>
        <p:spPr/>
        <p:txBody>
          <a:bodyPr/>
          <a:lstStyle/>
          <a:p>
            <a:r>
              <a:rPr lang="en-US" dirty="0" smtClean="0"/>
              <a:t>Customer</a:t>
            </a:r>
          </a:p>
          <a:p>
            <a:r>
              <a:rPr lang="en-US" dirty="0" smtClean="0"/>
              <a:t>Markets</a:t>
            </a:r>
          </a:p>
          <a:p>
            <a:r>
              <a:rPr lang="en-US" dirty="0" smtClean="0"/>
              <a:t>Concern for survival, growth, and profitability: financial Stability</a:t>
            </a:r>
          </a:p>
          <a:p>
            <a:r>
              <a:rPr lang="en-US" dirty="0" smtClean="0"/>
              <a:t>Philosophy: What are the firm basic belief, values.</a:t>
            </a:r>
          </a:p>
          <a:p>
            <a:endParaRPr lang="en-US" dirty="0" smtClean="0"/>
          </a:p>
          <a:p>
            <a:r>
              <a:rPr lang="en-US" dirty="0" smtClean="0"/>
              <a:t>Product or services</a:t>
            </a:r>
          </a:p>
          <a:p>
            <a:r>
              <a:rPr lang="en-US" dirty="0" smtClean="0"/>
              <a:t>Technology</a:t>
            </a:r>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process</a:t>
            </a:r>
            <a:endParaRPr lang="en-US" dirty="0"/>
          </a:p>
        </p:txBody>
      </p:sp>
      <p:sp>
        <p:nvSpPr>
          <p:cNvPr id="3" name="Content Placeholder 2"/>
          <p:cNvSpPr>
            <a:spLocks noGrp="1"/>
          </p:cNvSpPr>
          <p:nvPr>
            <p:ph idx="1"/>
          </p:nvPr>
        </p:nvSpPr>
        <p:spPr/>
        <p:txBody>
          <a:bodyPr>
            <a:normAutofit/>
          </a:bodyPr>
          <a:lstStyle/>
          <a:p>
            <a:r>
              <a:rPr lang="en-US" dirty="0" smtClean="0"/>
              <a:t>Identifying  a Problem:</a:t>
            </a:r>
          </a:p>
          <a:p>
            <a:r>
              <a:rPr lang="en-US" dirty="0" smtClean="0"/>
              <a:t>Identifying Decision Criteria:</a:t>
            </a:r>
          </a:p>
          <a:p>
            <a:r>
              <a:rPr lang="en-US" dirty="0" smtClean="0"/>
              <a:t>Allocating Weights to the Criteria:</a:t>
            </a:r>
          </a:p>
          <a:p>
            <a:r>
              <a:rPr lang="en-US" dirty="0" smtClean="0"/>
              <a:t>Developing Alternatives:</a:t>
            </a:r>
          </a:p>
          <a:p>
            <a:r>
              <a:rPr lang="en-US" dirty="0" smtClean="0"/>
              <a:t>Analyzing Alternatives:</a:t>
            </a:r>
          </a:p>
          <a:p>
            <a:r>
              <a:rPr lang="en-US" dirty="0" smtClean="0"/>
              <a:t>Selecting an Alternative:</a:t>
            </a:r>
          </a:p>
          <a:p>
            <a:r>
              <a:rPr lang="en-US" dirty="0" smtClean="0"/>
              <a:t>Implementing the Alternative:</a:t>
            </a:r>
          </a:p>
          <a:p>
            <a:r>
              <a:rPr lang="en-US" dirty="0" smtClean="0"/>
              <a:t>Evaluating decision Effectiveness: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Components of a Mission Statement</a:t>
            </a:r>
            <a:endParaRPr lang="en-US" dirty="0"/>
          </a:p>
        </p:txBody>
      </p:sp>
      <p:sp>
        <p:nvSpPr>
          <p:cNvPr id="3" name="Content Placeholder 2"/>
          <p:cNvSpPr>
            <a:spLocks noGrp="1"/>
          </p:cNvSpPr>
          <p:nvPr>
            <p:ph idx="1"/>
          </p:nvPr>
        </p:nvSpPr>
        <p:spPr/>
        <p:txBody>
          <a:bodyPr/>
          <a:lstStyle/>
          <a:p>
            <a:r>
              <a:rPr lang="en-US" dirty="0" smtClean="0"/>
              <a:t>Self Concept: Major competitive advantage and core competencies.</a:t>
            </a:r>
          </a:p>
          <a:p>
            <a:r>
              <a:rPr lang="en-US" dirty="0" smtClean="0"/>
              <a:t>Concern for Employees: Are employee a valuable asset of the firm. </a:t>
            </a:r>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Organization</a:t>
            </a:r>
            <a:endParaRPr lang="en-US" dirty="0"/>
          </a:p>
        </p:txBody>
      </p:sp>
      <p:sp>
        <p:nvSpPr>
          <p:cNvPr id="3" name="Content Placeholder 2"/>
          <p:cNvSpPr>
            <a:spLocks noGrp="1"/>
          </p:cNvSpPr>
          <p:nvPr>
            <p:ph idx="1"/>
          </p:nvPr>
        </p:nvSpPr>
        <p:spPr/>
        <p:txBody>
          <a:bodyPr/>
          <a:lstStyle/>
          <a:p>
            <a:r>
              <a:rPr lang="en-US" dirty="0" smtClean="0"/>
              <a:t>Sole Proprietorship organization</a:t>
            </a:r>
          </a:p>
          <a:p>
            <a:r>
              <a:rPr lang="en-US" dirty="0" smtClean="0"/>
              <a:t>Partnership Organization</a:t>
            </a:r>
          </a:p>
          <a:p>
            <a:r>
              <a:rPr lang="en-US" dirty="0" smtClean="0"/>
              <a:t>Joint Stock Organization</a:t>
            </a:r>
          </a:p>
          <a:p>
            <a:pPr marL="971550" lvl="1" indent="-514350">
              <a:buAutoNum type="alphaLcParenBoth"/>
            </a:pPr>
            <a:r>
              <a:rPr lang="en-US" dirty="0" smtClean="0"/>
              <a:t>Private Limited Company</a:t>
            </a:r>
          </a:p>
          <a:p>
            <a:pPr marL="971550" lvl="1" indent="-514350">
              <a:buAutoNum type="alphaLcParenBoth"/>
            </a:pPr>
            <a:r>
              <a:rPr lang="en-US" dirty="0" smtClean="0"/>
              <a:t>Public Limited Company</a:t>
            </a:r>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Sole Proprietorship Organization</a:t>
            </a:r>
            <a:endParaRPr lang="en-US" dirty="0"/>
          </a:p>
        </p:txBody>
      </p:sp>
      <p:sp>
        <p:nvSpPr>
          <p:cNvPr id="3" name="Content Placeholder 2"/>
          <p:cNvSpPr>
            <a:spLocks noGrp="1"/>
          </p:cNvSpPr>
          <p:nvPr>
            <p:ph idx="1"/>
          </p:nvPr>
        </p:nvSpPr>
        <p:spPr/>
        <p:txBody>
          <a:bodyPr/>
          <a:lstStyle/>
          <a:p>
            <a:pPr algn="just"/>
            <a:r>
              <a:rPr lang="en-US" dirty="0" smtClean="0"/>
              <a:t>A single person own it. In this type of organization the individual owner supplies the capital needed to run the organization. He alone enjoys the profit and is responsible to pay all the losses or Liabilities. </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Advantages/Disadvantages</a:t>
            </a:r>
            <a:endParaRPr lang="en-US" dirty="0"/>
          </a:p>
        </p:txBody>
      </p:sp>
      <p:sp>
        <p:nvSpPr>
          <p:cNvPr id="3" name="Content Placeholder 2"/>
          <p:cNvSpPr>
            <a:spLocks noGrp="1"/>
          </p:cNvSpPr>
          <p:nvPr>
            <p:ph idx="1"/>
          </p:nvPr>
        </p:nvSpPr>
        <p:spPr/>
        <p:txBody>
          <a:bodyPr/>
          <a:lstStyle/>
          <a:p>
            <a:r>
              <a:rPr lang="en-US" dirty="0" smtClean="0"/>
              <a:t>Availability  of capital for investment is limited</a:t>
            </a:r>
          </a:p>
          <a:p>
            <a:r>
              <a:rPr lang="en-US" dirty="0" smtClean="0"/>
              <a:t>The proprietor acts strictly to his decisions</a:t>
            </a:r>
          </a:p>
          <a:p>
            <a:endParaRPr lang="en-US" dirty="0" smtClean="0"/>
          </a:p>
          <a:p>
            <a:r>
              <a:rPr lang="en-US" dirty="0" smtClean="0"/>
              <a:t>Disadvantages:</a:t>
            </a:r>
          </a:p>
          <a:p>
            <a:r>
              <a:rPr lang="en-US" dirty="0" smtClean="0"/>
              <a:t>Limited amount of capital can be invested.</a:t>
            </a:r>
          </a:p>
          <a:p>
            <a:r>
              <a:rPr lang="en-US" dirty="0" smtClean="0"/>
              <a:t>In case of loss, investor has to bear it alone.</a:t>
            </a:r>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sz="2800" dirty="0" smtClean="0">
                <a:solidFill>
                  <a:srgbClr val="FF0000"/>
                </a:solidFill>
              </a:rPr>
              <a:t>A partnership organization is one, which is formed by a group of persons with mutual understanding  and confidence</a:t>
            </a:r>
            <a:r>
              <a:rPr lang="en-US" sz="2800" dirty="0" smtClean="0"/>
              <a:t>. The maximum number of shareholders is 20.</a:t>
            </a:r>
          </a:p>
          <a:p>
            <a:pPr algn="just"/>
            <a:r>
              <a:rPr lang="en-US" sz="2800" dirty="0" smtClean="0"/>
              <a:t>Advantages:-</a:t>
            </a:r>
          </a:p>
          <a:p>
            <a:pPr algn="just"/>
            <a:r>
              <a:rPr lang="en-US" sz="2800" dirty="0" smtClean="0"/>
              <a:t>Liabilities are divided</a:t>
            </a:r>
          </a:p>
          <a:p>
            <a:pPr algn="just"/>
            <a:r>
              <a:rPr lang="en-US" sz="2800" dirty="0" smtClean="0"/>
              <a:t>Capital is much greater than in the sole proprietorship organization. </a:t>
            </a:r>
          </a:p>
          <a:p>
            <a:pPr algn="just"/>
            <a:r>
              <a:rPr lang="en-US" sz="2800" dirty="0" smtClean="0"/>
              <a:t>Disadvantages:-</a:t>
            </a:r>
          </a:p>
          <a:p>
            <a:pPr algn="just"/>
            <a:r>
              <a:rPr lang="en-US" sz="2800" dirty="0" smtClean="0"/>
              <a:t>The major disadvantage lies in the situation when the partners do not trust each other.</a:t>
            </a:r>
          </a:p>
          <a:p>
            <a:pPr algn="just"/>
            <a:endParaRPr lang="en-US" sz="2800" dirty="0" smtClean="0"/>
          </a:p>
          <a:p>
            <a:pPr algn="just"/>
            <a:endParaRPr lang="en-US" sz="2800"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Stock Companies</a:t>
            </a:r>
            <a:endParaRPr lang="en-US" dirty="0"/>
          </a:p>
        </p:txBody>
      </p:sp>
      <p:sp>
        <p:nvSpPr>
          <p:cNvPr id="3" name="Content Placeholder 2"/>
          <p:cNvSpPr>
            <a:spLocks noGrp="1"/>
          </p:cNvSpPr>
          <p:nvPr>
            <p:ph idx="1"/>
          </p:nvPr>
        </p:nvSpPr>
        <p:spPr/>
        <p:txBody>
          <a:bodyPr/>
          <a:lstStyle/>
          <a:p>
            <a:pPr algn="just"/>
            <a:r>
              <a:rPr lang="en-US" dirty="0" smtClean="0"/>
              <a:t>These companies have limited liabilities. In this system the capital is contributed by a large number of persons. It is voluntary association of individuals for profit, have a capital share divided into transferable shares of different values. Each share has equal value. The person who purchase the share is called shareholders. The managing body known as Board of Directors is elected by these shareholders.  </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 Disadvantages</a:t>
            </a:r>
            <a:endParaRPr lang="en-US" dirty="0"/>
          </a:p>
        </p:txBody>
      </p:sp>
      <p:sp>
        <p:nvSpPr>
          <p:cNvPr id="3" name="Content Placeholder 2"/>
          <p:cNvSpPr>
            <a:spLocks noGrp="1"/>
          </p:cNvSpPr>
          <p:nvPr>
            <p:ph idx="1"/>
          </p:nvPr>
        </p:nvSpPr>
        <p:spPr/>
        <p:txBody>
          <a:bodyPr/>
          <a:lstStyle/>
          <a:p>
            <a:r>
              <a:rPr lang="en-US" dirty="0" smtClean="0"/>
              <a:t>Advantages:</a:t>
            </a:r>
          </a:p>
          <a:p>
            <a:r>
              <a:rPr lang="en-US" dirty="0" smtClean="0"/>
              <a:t>Liabilities are Limited</a:t>
            </a:r>
          </a:p>
          <a:p>
            <a:r>
              <a:rPr lang="en-US" dirty="0" smtClean="0"/>
              <a:t>Great potentials of expansion</a:t>
            </a:r>
          </a:p>
          <a:p>
            <a:r>
              <a:rPr lang="en-US" dirty="0" smtClean="0"/>
              <a:t>Good managing capabilities can be exercised</a:t>
            </a:r>
          </a:p>
          <a:p>
            <a:r>
              <a:rPr lang="en-US" dirty="0" smtClean="0"/>
              <a:t>Disadvantages:</a:t>
            </a:r>
          </a:p>
          <a:p>
            <a:r>
              <a:rPr lang="en-US" dirty="0" smtClean="0"/>
              <a:t>Large numbers of legal formalities are to be fulfilled</a:t>
            </a:r>
          </a:p>
          <a:p>
            <a:r>
              <a:rPr lang="en-US" dirty="0" smtClean="0"/>
              <a:t>Decision Taken is very difficult.</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Limited Companies</a:t>
            </a:r>
            <a:endParaRPr lang="en-US" dirty="0"/>
          </a:p>
        </p:txBody>
      </p:sp>
      <p:sp>
        <p:nvSpPr>
          <p:cNvPr id="3" name="Content Placeholder 2"/>
          <p:cNvSpPr>
            <a:spLocks noGrp="1"/>
          </p:cNvSpPr>
          <p:nvPr>
            <p:ph idx="1"/>
          </p:nvPr>
        </p:nvSpPr>
        <p:spPr/>
        <p:txBody>
          <a:bodyPr/>
          <a:lstStyle/>
          <a:p>
            <a:r>
              <a:rPr lang="en-US" dirty="0" smtClean="0"/>
              <a:t>Two or more  persons can form this type of company. The maximum number of membership is 50. The government does not interfere the working of the system.</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Limited Company</a:t>
            </a:r>
            <a:endParaRPr lang="en-US" dirty="0"/>
          </a:p>
        </p:txBody>
      </p:sp>
      <p:sp>
        <p:nvSpPr>
          <p:cNvPr id="3" name="Content Placeholder 2"/>
          <p:cNvSpPr>
            <a:spLocks noGrp="1"/>
          </p:cNvSpPr>
          <p:nvPr>
            <p:ph idx="1"/>
          </p:nvPr>
        </p:nvSpPr>
        <p:spPr/>
        <p:txBody>
          <a:bodyPr/>
          <a:lstStyle/>
          <a:p>
            <a:pPr algn="just"/>
            <a:r>
              <a:rPr lang="en-US" dirty="0" smtClean="0"/>
              <a:t>The public limited company authorized by after the approval of Governments. Check and balance .The public limited company is subjected to grater control and supervision of the Government, which is necessary protect  the interest of the people's. The shares of these companies are offered in the stock exchange.</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Share</a:t>
            </a:r>
            <a:endParaRPr lang="en-US" dirty="0"/>
          </a:p>
        </p:txBody>
      </p:sp>
      <p:sp>
        <p:nvSpPr>
          <p:cNvPr id="3" name="Content Placeholder 2"/>
          <p:cNvSpPr>
            <a:spLocks noGrp="1"/>
          </p:cNvSpPr>
          <p:nvPr>
            <p:ph idx="1"/>
          </p:nvPr>
        </p:nvSpPr>
        <p:spPr/>
        <p:txBody>
          <a:bodyPr/>
          <a:lstStyle/>
          <a:p>
            <a:pPr>
              <a:buNone/>
            </a:pPr>
            <a:r>
              <a:rPr lang="en-US" dirty="0" smtClean="0"/>
              <a:t>There are two types of shares</a:t>
            </a:r>
          </a:p>
          <a:p>
            <a:pPr>
              <a:buNone/>
            </a:pPr>
            <a:r>
              <a:rPr lang="en-US" dirty="0" smtClean="0"/>
              <a:t> (a) Common Shares</a:t>
            </a:r>
          </a:p>
          <a:p>
            <a:pPr>
              <a:buNone/>
            </a:pPr>
            <a:r>
              <a:rPr lang="en-US" dirty="0" smtClean="0"/>
              <a:t> (b)Preferred Shares</a:t>
            </a:r>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a problem</a:t>
            </a:r>
            <a:endParaRPr lang="en-US" dirty="0"/>
          </a:p>
        </p:txBody>
      </p:sp>
      <p:sp>
        <p:nvSpPr>
          <p:cNvPr id="3" name="Content Placeholder 2"/>
          <p:cNvSpPr>
            <a:spLocks noGrp="1"/>
          </p:cNvSpPr>
          <p:nvPr>
            <p:ph idx="1"/>
          </p:nvPr>
        </p:nvSpPr>
        <p:spPr/>
        <p:txBody>
          <a:bodyPr/>
          <a:lstStyle/>
          <a:p>
            <a:pPr algn="just"/>
            <a:r>
              <a:rPr lang="en-US" dirty="0" smtClean="0"/>
              <a:t>Every Decision start with a problem. Swedish  college students need new computer for lab because their old ones are not perfect working and increase number of computer. Now we have a problem purchase new computer.</a:t>
            </a:r>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stocks</a:t>
            </a:r>
            <a:endParaRPr lang="en-US" dirty="0"/>
          </a:p>
        </p:txBody>
      </p:sp>
      <p:sp>
        <p:nvSpPr>
          <p:cNvPr id="3" name="Content Placeholder 2"/>
          <p:cNvSpPr>
            <a:spLocks noGrp="1"/>
          </p:cNvSpPr>
          <p:nvPr>
            <p:ph idx="1"/>
          </p:nvPr>
        </p:nvSpPr>
        <p:spPr/>
        <p:txBody>
          <a:bodyPr>
            <a:normAutofit/>
          </a:bodyPr>
          <a:lstStyle/>
          <a:p>
            <a:pPr lvl="2" fontAlgn="base">
              <a:buNone/>
            </a:pPr>
            <a:endParaRPr lang="en-US" dirty="0" smtClean="0"/>
          </a:p>
          <a:p>
            <a:pPr algn="just" fontAlgn="base"/>
            <a:r>
              <a:rPr lang="en-US" b="1" dirty="0" smtClean="0"/>
              <a:t>Common Stocks</a:t>
            </a:r>
            <a:r>
              <a:rPr lang="en-US" dirty="0" smtClean="0"/>
              <a:t>: As the name suggests, t</a:t>
            </a:r>
          </a:p>
          <a:p>
            <a:pPr algn="just" fontAlgn="base">
              <a:buNone/>
            </a:pPr>
            <a:r>
              <a:rPr lang="en-US" dirty="0" smtClean="0"/>
              <a:t>his type of stocks are quite common. It is the basic stock a corporation issues. Buying a common stock will give you an advantage of owning the equity in the company. It has varied dividends/ or returns. Not only this, as one of the shareholders in the company, you have your say in voting for the board members as well.</a:t>
            </a:r>
          </a:p>
          <a:p>
            <a:pPr algn="just"/>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Preferred Stocks</a:t>
            </a:r>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t>Preferred Stocks</a:t>
            </a:r>
            <a:r>
              <a:rPr lang="en-US" dirty="0" smtClean="0"/>
              <a:t>: These stocks are usually  between Common stock and bond. These stocks represent some degree of ownership in a company but usually don’t come with the same voting rights. Each share of preferred stock is normally paid a guaranteed dividend which receives first priority over common stock holders in the event of liquidation. Preferred shareholders always receive their dividends first and, in the event the company goes bankrupt, preferred shareholders are paid off before the common stockholders.</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Preferred Stocks Types</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The Preferred Stocks are further sub-divided into 4 categories:</a:t>
            </a:r>
          </a:p>
          <a:p>
            <a:pPr fontAlgn="base"/>
            <a:r>
              <a:rPr lang="en-US" b="1" dirty="0" smtClean="0"/>
              <a:t>Cumulative Preferred Stocks</a:t>
            </a:r>
            <a:r>
              <a:rPr lang="en-US" dirty="0" smtClean="0"/>
              <a:t>: This is more of a savings stock. In the case of cumulative stocks, if for some reason the dividends cannot be paid out one year, it is added to the dividends the following year and paid out in one larger amount.</a:t>
            </a:r>
          </a:p>
          <a:p>
            <a:pPr fontAlgn="base"/>
            <a:r>
              <a:rPr lang="en-US" b="1" dirty="0" smtClean="0"/>
              <a:t>Non-cumulative Preferred Stocks</a:t>
            </a:r>
            <a:r>
              <a:rPr lang="en-US" dirty="0" smtClean="0"/>
              <a:t>: In this case, the dividends skipped one year are not added to the following years’ dividends.</a:t>
            </a:r>
          </a:p>
          <a:p>
            <a:pPr fontAlgn="base"/>
            <a:r>
              <a:rPr lang="en-US" b="1" dirty="0" smtClean="0"/>
              <a:t>Callable/ Participating Preferred Stocks</a:t>
            </a:r>
            <a:r>
              <a:rPr lang="en-US" dirty="0" smtClean="0"/>
              <a:t>: These shares may receive higher than normal dividend payments if the company turns a larger than expected profit.</a:t>
            </a:r>
          </a:p>
          <a:p>
            <a:pPr fontAlgn="base"/>
            <a:r>
              <a:rPr lang="en-US" b="1" dirty="0" smtClean="0"/>
              <a:t>Convertible Preferred Stocks</a:t>
            </a:r>
            <a:r>
              <a:rPr lang="en-US" dirty="0" smtClean="0"/>
              <a:t>: This type gives you (stockholder) the right to convert your stocks into a fixed number of common stocks irrespective of market price.</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Joint venture</a:t>
            </a:r>
            <a:endParaRPr lang="en-US" dirty="0"/>
          </a:p>
        </p:txBody>
      </p:sp>
      <p:sp>
        <p:nvSpPr>
          <p:cNvPr id="3" name="Content Placeholder 2"/>
          <p:cNvSpPr>
            <a:spLocks noGrp="1"/>
          </p:cNvSpPr>
          <p:nvPr>
            <p:ph idx="1"/>
          </p:nvPr>
        </p:nvSpPr>
        <p:spPr/>
        <p:txBody>
          <a:bodyPr/>
          <a:lstStyle/>
          <a:p>
            <a:r>
              <a:rPr lang="en-US" i="1" dirty="0" smtClean="0"/>
              <a:t>An association of two or more individuals or companies engaged in a  business enterprise for profit without actual partnership or incorporation; also called a joint adventure.</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Stock Exchange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p>
          <a:p>
            <a:r>
              <a:rPr lang="en-US" dirty="0" smtClean="0"/>
              <a:t>Definition:</a:t>
            </a:r>
          </a:p>
          <a:p>
            <a:r>
              <a:rPr lang="en-US" dirty="0" smtClean="0">
                <a:hlinkClick r:id="rId2"/>
              </a:rPr>
              <a:t>Organized</a:t>
            </a:r>
            <a:r>
              <a:rPr lang="en-US" dirty="0" smtClean="0"/>
              <a:t> and regulated </a:t>
            </a:r>
            <a:r>
              <a:rPr lang="en-US" dirty="0" smtClean="0">
                <a:hlinkClick r:id="rId3"/>
              </a:rPr>
              <a:t>financial</a:t>
            </a:r>
            <a:r>
              <a:rPr lang="en-US" dirty="0" smtClean="0"/>
              <a:t> </a:t>
            </a:r>
            <a:r>
              <a:rPr lang="en-US" dirty="0" smtClean="0">
                <a:hlinkClick r:id="rId4"/>
              </a:rPr>
              <a:t>market</a:t>
            </a:r>
            <a:r>
              <a:rPr lang="en-US" dirty="0" smtClean="0"/>
              <a:t> where </a:t>
            </a:r>
            <a:r>
              <a:rPr lang="en-US" dirty="0" smtClean="0">
                <a:hlinkClick r:id="rId5"/>
              </a:rPr>
              <a:t>securities</a:t>
            </a:r>
            <a:r>
              <a:rPr lang="en-US" dirty="0" smtClean="0"/>
              <a:t> (</a:t>
            </a:r>
            <a:r>
              <a:rPr lang="en-US" dirty="0" smtClean="0">
                <a:hlinkClick r:id="rId6"/>
              </a:rPr>
              <a:t>bonds</a:t>
            </a:r>
            <a:r>
              <a:rPr lang="en-US" dirty="0" smtClean="0"/>
              <a:t>, </a:t>
            </a:r>
            <a:r>
              <a:rPr lang="en-US" dirty="0" smtClean="0">
                <a:hlinkClick r:id="rId7"/>
              </a:rPr>
              <a:t>notes</a:t>
            </a:r>
            <a:r>
              <a:rPr lang="en-US" dirty="0" smtClean="0"/>
              <a:t>, </a:t>
            </a:r>
            <a:r>
              <a:rPr lang="en-US" dirty="0" smtClean="0">
                <a:hlinkClick r:id="rId8"/>
              </a:rPr>
              <a:t>shares</a:t>
            </a:r>
            <a:r>
              <a:rPr lang="en-US" dirty="0" smtClean="0"/>
              <a:t>) are </a:t>
            </a:r>
            <a:r>
              <a:rPr lang="en-US" dirty="0" smtClean="0">
                <a:hlinkClick r:id="rId9"/>
              </a:rPr>
              <a:t>bought</a:t>
            </a:r>
            <a:r>
              <a:rPr lang="en-US" dirty="0" smtClean="0"/>
              <a:t> and sold at </a:t>
            </a:r>
            <a:r>
              <a:rPr lang="en-US" dirty="0" smtClean="0">
                <a:hlinkClick r:id="rId10"/>
              </a:rPr>
              <a:t>prices</a:t>
            </a:r>
            <a:r>
              <a:rPr lang="en-US" dirty="0" smtClean="0"/>
              <a:t> governed by the </a:t>
            </a:r>
            <a:r>
              <a:rPr lang="en-US" dirty="0" smtClean="0">
                <a:hlinkClick r:id="rId11"/>
              </a:rPr>
              <a:t>forces</a:t>
            </a:r>
            <a:r>
              <a:rPr lang="en-US" dirty="0" smtClean="0"/>
              <a:t> of </a:t>
            </a:r>
            <a:r>
              <a:rPr lang="en-US" dirty="0" smtClean="0">
                <a:hlinkClick r:id="rId12"/>
              </a:rPr>
              <a:t>demand and supply</a:t>
            </a:r>
            <a:r>
              <a:rPr lang="en-US" dirty="0" smtClean="0"/>
              <a:t>. Stock </a:t>
            </a:r>
            <a:r>
              <a:rPr lang="en-US" dirty="0" smtClean="0">
                <a:hlinkClick r:id="rId13"/>
              </a:rPr>
              <a:t>exchanges</a:t>
            </a:r>
            <a:r>
              <a:rPr lang="en-US" dirty="0" smtClean="0"/>
              <a:t> basically serve as (1) </a:t>
            </a:r>
            <a:r>
              <a:rPr lang="en-US" dirty="0" smtClean="0">
                <a:hlinkClick r:id="rId14"/>
              </a:rPr>
              <a:t>primary markets</a:t>
            </a:r>
            <a:r>
              <a:rPr lang="en-US" dirty="0" smtClean="0"/>
              <a:t> where </a:t>
            </a:r>
            <a:r>
              <a:rPr lang="en-US" dirty="0" smtClean="0">
                <a:hlinkClick r:id="rId15"/>
              </a:rPr>
              <a:t>corporations</a:t>
            </a:r>
            <a:r>
              <a:rPr lang="en-US" dirty="0" smtClean="0"/>
              <a:t>, </a:t>
            </a:r>
            <a:r>
              <a:rPr lang="en-US" dirty="0" smtClean="0">
                <a:hlinkClick r:id="rId16"/>
              </a:rPr>
              <a:t>governments</a:t>
            </a:r>
            <a:r>
              <a:rPr lang="en-US" dirty="0" smtClean="0"/>
              <a:t>, </a:t>
            </a:r>
            <a:r>
              <a:rPr lang="en-US" dirty="0" smtClean="0">
                <a:hlinkClick r:id="rId17"/>
              </a:rPr>
              <a:t>municipalities</a:t>
            </a:r>
            <a:r>
              <a:rPr lang="en-US" dirty="0" smtClean="0"/>
              <a:t>, and other incorporated bodies can raise </a:t>
            </a:r>
            <a:r>
              <a:rPr lang="en-US" dirty="0" smtClean="0">
                <a:hlinkClick r:id="rId18"/>
              </a:rPr>
              <a:t>capital</a:t>
            </a:r>
            <a:r>
              <a:rPr lang="en-US" dirty="0" smtClean="0"/>
              <a:t> by </a:t>
            </a:r>
            <a:r>
              <a:rPr lang="en-US" dirty="0" err="1" smtClean="0">
                <a:hlinkClick r:id="rId19"/>
              </a:rPr>
              <a:t>channeling</a:t>
            </a:r>
            <a:r>
              <a:rPr lang="en-US" dirty="0" err="1" smtClean="0">
                <a:hlinkClick r:id="rId20"/>
              </a:rPr>
              <a:t>savings</a:t>
            </a:r>
            <a:r>
              <a:rPr lang="en-US" dirty="0" smtClean="0"/>
              <a:t> of the </a:t>
            </a:r>
            <a:r>
              <a:rPr lang="en-US" dirty="0" smtClean="0">
                <a:hlinkClick r:id="rId21"/>
              </a:rPr>
              <a:t>investors</a:t>
            </a:r>
            <a:r>
              <a:rPr lang="en-US" dirty="0" smtClean="0"/>
              <a:t> into productive ventures; and (2) </a:t>
            </a:r>
            <a:r>
              <a:rPr lang="en-US" dirty="0" smtClean="0">
                <a:hlinkClick r:id="rId22"/>
              </a:rPr>
              <a:t>secondary markets</a:t>
            </a:r>
            <a:r>
              <a:rPr lang="en-US" dirty="0" smtClean="0"/>
              <a:t> where investors can </a:t>
            </a:r>
            <a:r>
              <a:rPr lang="en-US" dirty="0" smtClean="0">
                <a:hlinkClick r:id="rId23"/>
              </a:rPr>
              <a:t>sell</a:t>
            </a:r>
            <a:r>
              <a:rPr lang="en-US" dirty="0" smtClean="0"/>
              <a:t> their securities to other investors for </a:t>
            </a:r>
            <a:r>
              <a:rPr lang="en-US" dirty="0" smtClean="0">
                <a:hlinkClick r:id="rId24"/>
              </a:rPr>
              <a:t>cash</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stock exchange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all </a:t>
            </a:r>
            <a:r>
              <a:rPr lang="en-US" dirty="0" smtClean="0">
                <a:hlinkClick r:id="rId2"/>
              </a:rPr>
              <a:t>listed</a:t>
            </a:r>
            <a:r>
              <a:rPr lang="en-US" dirty="0" smtClean="0"/>
              <a:t> and </a:t>
            </a:r>
            <a:r>
              <a:rPr lang="en-US" dirty="0" smtClean="0">
                <a:hlinkClick r:id="rId3"/>
              </a:rPr>
              <a:t>trading</a:t>
            </a:r>
            <a:r>
              <a:rPr lang="en-US" dirty="0" smtClean="0"/>
              <a:t> </a:t>
            </a:r>
            <a:r>
              <a:rPr lang="en-US" dirty="0" smtClean="0">
                <a:hlinkClick r:id="rId4"/>
              </a:rPr>
              <a:t>parties</a:t>
            </a:r>
            <a:r>
              <a:rPr lang="en-US" dirty="0" smtClean="0"/>
              <a:t>. </a:t>
            </a:r>
            <a:r>
              <a:rPr lang="en-US" dirty="0" smtClean="0">
                <a:hlinkClick r:id="rId5"/>
              </a:rPr>
              <a:t>Trades</a:t>
            </a:r>
            <a:r>
              <a:rPr lang="en-US" dirty="0" smtClean="0"/>
              <a:t> in the older exchanges are conducted on the </a:t>
            </a:r>
            <a:r>
              <a:rPr lang="en-US" dirty="0" smtClean="0">
                <a:hlinkClick r:id="rId6"/>
              </a:rPr>
              <a:t>floor</a:t>
            </a:r>
            <a:r>
              <a:rPr lang="en-US" dirty="0" smtClean="0"/>
              <a:t> (called the '</a:t>
            </a:r>
            <a:r>
              <a:rPr lang="en-US" dirty="0" smtClean="0">
                <a:hlinkClick r:id="rId7"/>
              </a:rPr>
              <a:t>trading floor</a:t>
            </a:r>
            <a:r>
              <a:rPr lang="en-US" dirty="0" smtClean="0"/>
              <a:t>') of the exchange itself, by shouting </a:t>
            </a:r>
            <a:r>
              <a:rPr lang="en-US" dirty="0" smtClean="0">
                <a:hlinkClick r:id="rId8"/>
              </a:rPr>
              <a:t>orders</a:t>
            </a:r>
            <a:r>
              <a:rPr lang="en-US" dirty="0" smtClean="0"/>
              <a:t> and </a:t>
            </a:r>
            <a:r>
              <a:rPr lang="en-US" dirty="0" smtClean="0">
                <a:hlinkClick r:id="rId9"/>
              </a:rPr>
              <a:t>instructions</a:t>
            </a:r>
            <a:r>
              <a:rPr lang="en-US" dirty="0" smtClean="0"/>
              <a:t> (called </a:t>
            </a:r>
            <a:r>
              <a:rPr lang="en-US" dirty="0" smtClean="0">
                <a:hlinkClick r:id="rId10"/>
              </a:rPr>
              <a:t>open</a:t>
            </a:r>
            <a:r>
              <a:rPr lang="en-US" dirty="0" smtClean="0"/>
              <a:t> outcry system). On modern exchanges, trades are conducted over </a:t>
            </a:r>
            <a:r>
              <a:rPr lang="en-US" dirty="0" smtClean="0">
                <a:hlinkClick r:id="rId11"/>
              </a:rPr>
              <a:t>telephone</a:t>
            </a:r>
            <a:r>
              <a:rPr lang="en-US" dirty="0" smtClean="0"/>
              <a:t> or </a:t>
            </a:r>
            <a:r>
              <a:rPr lang="en-US" dirty="0" smtClean="0">
                <a:hlinkClick r:id="rId12"/>
              </a:rPr>
              <a:t>online</a:t>
            </a:r>
            <a:r>
              <a:rPr lang="en-US" dirty="0" smtClean="0"/>
              <a:t>. Almost all exchanges are '</a:t>
            </a:r>
            <a:r>
              <a:rPr lang="en-US" dirty="0" smtClean="0">
                <a:hlinkClick r:id="rId13"/>
              </a:rPr>
              <a:t>auction</a:t>
            </a:r>
            <a:r>
              <a:rPr lang="en-US" dirty="0" smtClean="0"/>
              <a:t> exchanges' where </a:t>
            </a:r>
            <a:r>
              <a:rPr lang="en-US" dirty="0" smtClean="0">
                <a:hlinkClick r:id="rId14"/>
              </a:rPr>
              <a:t>buyers</a:t>
            </a:r>
            <a:r>
              <a:rPr lang="en-US" dirty="0" smtClean="0"/>
              <a:t> enter </a:t>
            </a:r>
            <a:r>
              <a:rPr lang="en-US" dirty="0" smtClean="0">
                <a:hlinkClick r:id="rId15"/>
              </a:rPr>
              <a:t>competitive</a:t>
            </a:r>
            <a:r>
              <a:rPr lang="en-US" dirty="0" smtClean="0"/>
              <a:t> </a:t>
            </a:r>
            <a:r>
              <a:rPr lang="en-US" dirty="0" smtClean="0">
                <a:hlinkClick r:id="rId16"/>
              </a:rPr>
              <a:t>bids</a:t>
            </a:r>
            <a:r>
              <a:rPr lang="en-US" dirty="0" smtClean="0"/>
              <a:t> and </a:t>
            </a:r>
            <a:r>
              <a:rPr lang="en-US" dirty="0" smtClean="0">
                <a:hlinkClick r:id="rId17"/>
              </a:rPr>
              <a:t>sellers</a:t>
            </a:r>
            <a:r>
              <a:rPr lang="en-US" dirty="0" smtClean="0"/>
              <a:t> enter competitive orders through a trading </a:t>
            </a:r>
            <a:r>
              <a:rPr lang="en-US" dirty="0" smtClean="0">
                <a:hlinkClick r:id="rId18"/>
              </a:rPr>
              <a:t>day</a:t>
            </a:r>
            <a:r>
              <a:rPr lang="en-US" dirty="0" smtClean="0"/>
              <a:t>. Some European exchanges, however, use 'periodic auction' </a:t>
            </a:r>
            <a:r>
              <a:rPr lang="en-US" dirty="0" smtClean="0">
                <a:hlinkClick r:id="rId19"/>
              </a:rPr>
              <a:t>method</a:t>
            </a:r>
            <a:r>
              <a:rPr lang="en-US" dirty="0" smtClean="0"/>
              <a:t> in which round-robin calls are made once a trading day. The first stock exchange was opened in Amsterdam in 1602; the three largest exchanges in the world are (in the descending order) </a:t>
            </a:r>
            <a:r>
              <a:rPr lang="en-US" dirty="0" smtClean="0">
                <a:hlinkClick r:id="rId20"/>
              </a:rPr>
              <a:t>New York Stock Exchange (NYSE)</a:t>
            </a:r>
            <a:r>
              <a:rPr lang="en-US" dirty="0" smtClean="0"/>
              <a:t>, </a:t>
            </a:r>
            <a:r>
              <a:rPr lang="en-US" dirty="0" smtClean="0">
                <a:hlinkClick r:id="rId21"/>
              </a:rPr>
              <a:t>London Stock Exchange (LSE)</a:t>
            </a:r>
            <a:r>
              <a:rPr lang="en-US" dirty="0" smtClean="0"/>
              <a:t>, and the </a:t>
            </a:r>
            <a:r>
              <a:rPr lang="en-US" dirty="0" smtClean="0">
                <a:hlinkClick r:id="rId22"/>
              </a:rPr>
              <a:t>Tokyo Stock Exchange (TSE)</a:t>
            </a:r>
            <a:r>
              <a:rPr lang="en-US" dirty="0" smtClean="0"/>
              <a:t>. Called also </a:t>
            </a:r>
            <a:r>
              <a:rPr lang="en-US" dirty="0" smtClean="0">
                <a:hlinkClick r:id="rId23"/>
              </a:rPr>
              <a:t>stock market</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Production</a:t>
            </a:r>
            <a:endParaRPr lang="en-US" dirty="0"/>
          </a:p>
        </p:txBody>
      </p:sp>
      <p:sp>
        <p:nvSpPr>
          <p:cNvPr id="3" name="Content Placeholder 2"/>
          <p:cNvSpPr>
            <a:spLocks noGrp="1"/>
          </p:cNvSpPr>
          <p:nvPr>
            <p:ph idx="1"/>
          </p:nvPr>
        </p:nvSpPr>
        <p:spPr/>
        <p:txBody>
          <a:bodyPr/>
          <a:lstStyle/>
          <a:p>
            <a:r>
              <a:rPr lang="en-US" b="1" dirty="0" smtClean="0"/>
              <a:t>Production theory</a:t>
            </a:r>
            <a:r>
              <a:rPr lang="en-US" dirty="0" smtClean="0"/>
              <a:t> is the study of production, or the economic process of converting inputs into outputs. </a:t>
            </a:r>
            <a:r>
              <a:rPr lang="en-US" dirty="0" smtClean="0">
                <a:hlinkClick r:id="rId2" tooltip="Production (economics)"/>
              </a:rPr>
              <a:t>Production</a:t>
            </a:r>
            <a:r>
              <a:rPr lang="en-US" dirty="0" smtClean="0"/>
              <a:t> uses </a:t>
            </a:r>
            <a:r>
              <a:rPr lang="en-US" dirty="0" smtClean="0">
                <a:hlinkClick r:id="rId3" tooltip="Resource"/>
              </a:rPr>
              <a:t>resources</a:t>
            </a:r>
            <a:r>
              <a:rPr lang="en-US" dirty="0" smtClean="0"/>
              <a:t> to create a </a:t>
            </a:r>
            <a:r>
              <a:rPr lang="en-US" dirty="0" smtClean="0">
                <a:hlinkClick r:id="rId4" tooltip="Good (economics)"/>
              </a:rPr>
              <a:t>good</a:t>
            </a:r>
            <a:r>
              <a:rPr lang="en-US" dirty="0" smtClean="0"/>
              <a:t> or </a:t>
            </a:r>
            <a:r>
              <a:rPr lang="en-US" dirty="0" smtClean="0">
                <a:hlinkClick r:id="rId5" tooltip="Service (economics)"/>
              </a:rPr>
              <a:t>service</a:t>
            </a:r>
            <a:r>
              <a:rPr lang="en-US" dirty="0" smtClean="0"/>
              <a:t> that is suitable for use, </a:t>
            </a:r>
            <a:r>
              <a:rPr lang="en-US" dirty="0" smtClean="0">
                <a:hlinkClick r:id="rId6" tooltip="Gift"/>
              </a:rPr>
              <a:t>gift</a:t>
            </a:r>
            <a:r>
              <a:rPr lang="en-US" dirty="0" smtClean="0"/>
              <a:t>-giving in a </a:t>
            </a:r>
            <a:r>
              <a:rPr lang="en-US" dirty="0" smtClean="0">
                <a:hlinkClick r:id="rId7" tooltip="Gift economy"/>
              </a:rPr>
              <a:t>gift economy</a:t>
            </a:r>
            <a:r>
              <a:rPr lang="en-US" dirty="0" smtClean="0"/>
              <a:t>, or </a:t>
            </a:r>
            <a:r>
              <a:rPr lang="en-US" dirty="0" smtClean="0">
                <a:hlinkClick r:id="rId8" tooltip="Trade"/>
              </a:rPr>
              <a:t>exchange</a:t>
            </a:r>
            <a:r>
              <a:rPr lang="en-US" dirty="0" smtClean="0"/>
              <a:t> in a </a:t>
            </a:r>
            <a:r>
              <a:rPr lang="en-US" dirty="0" smtClean="0">
                <a:hlinkClick r:id="rId9" tooltip="Market economy"/>
              </a:rPr>
              <a:t>market economy</a:t>
            </a:r>
            <a:r>
              <a:rPr lang="en-US" dirty="0" smtClean="0"/>
              <a:t>. This can include </a:t>
            </a:r>
            <a:r>
              <a:rPr lang="en-US" dirty="0" smtClean="0">
                <a:hlinkClick r:id="rId10" tooltip="Manufacturing"/>
              </a:rPr>
              <a:t>manufacturing</a:t>
            </a:r>
            <a:r>
              <a:rPr lang="en-US" dirty="0" smtClean="0"/>
              <a:t>, storing, </a:t>
            </a:r>
            <a:r>
              <a:rPr lang="en-US" dirty="0" smtClean="0">
                <a:hlinkClick r:id="rId11" tooltip="Shipping"/>
              </a:rPr>
              <a:t>shipping</a:t>
            </a:r>
            <a:r>
              <a:rPr lang="en-US" dirty="0" smtClean="0"/>
              <a:t>, and </a:t>
            </a:r>
            <a:r>
              <a:rPr lang="en-US" dirty="0" smtClean="0">
                <a:hlinkClick r:id="rId12" tooltip="Packaging"/>
              </a:rPr>
              <a:t>packaging</a:t>
            </a:r>
            <a:r>
              <a:rPr lang="en-US" dirty="0" smtClean="0"/>
              <a:t>. Some economists define production broadly as all economic activity other than </a:t>
            </a:r>
            <a:r>
              <a:rPr lang="en-US" dirty="0" smtClean="0">
                <a:hlinkClick r:id="rId13" tooltip="Consumption (economics)"/>
              </a:rPr>
              <a:t>consumption</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Production</a:t>
            </a:r>
            <a:endParaRPr lang="en-US" dirty="0"/>
          </a:p>
        </p:txBody>
      </p:sp>
      <p:sp>
        <p:nvSpPr>
          <p:cNvPr id="3" name="Content Placeholder 2"/>
          <p:cNvSpPr>
            <a:spLocks noGrp="1"/>
          </p:cNvSpPr>
          <p:nvPr>
            <p:ph idx="1"/>
          </p:nvPr>
        </p:nvSpPr>
        <p:spPr/>
        <p:txBody>
          <a:bodyPr/>
          <a:lstStyle/>
          <a:p>
            <a:r>
              <a:rPr lang="en-US" dirty="0" smtClean="0"/>
              <a:t>They see every commercial activity other than the final purchase as some form of production.</a:t>
            </a:r>
          </a:p>
          <a:p>
            <a:r>
              <a:rPr lang="en-US" dirty="0" smtClean="0"/>
              <a:t>Production is a process, and as such it occurs through time and space. Because it is a </a:t>
            </a:r>
            <a:r>
              <a:rPr lang="en-US" dirty="0" smtClean="0">
                <a:hlinkClick r:id="rId2" tooltip="Flow (mathematics)"/>
              </a:rPr>
              <a:t>flow concept</a:t>
            </a:r>
            <a:r>
              <a:rPr lang="en-US" dirty="0" smtClean="0"/>
              <a:t>, production is measured as a “rate of output per period of time”. There are three aspects to production processes.</a:t>
            </a:r>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 Of production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err="1" smtClean="0"/>
              <a:t>Definition</a:t>
            </a:r>
            <a:r>
              <a:rPr lang="en-US" dirty="0" err="1" smtClean="0">
                <a:hlinkClick r:id="rId2"/>
              </a:rPr>
              <a:t>Save</a:t>
            </a:r>
            <a:r>
              <a:rPr lang="en-US" dirty="0" smtClean="0">
                <a:hlinkClick r:id="rId2"/>
              </a:rPr>
              <a:t> to </a:t>
            </a:r>
            <a:r>
              <a:rPr lang="en-US" dirty="0" err="1" smtClean="0">
                <a:hlinkClick r:id="rId2"/>
              </a:rPr>
              <a:t>FavoritesSee</a:t>
            </a:r>
            <a:r>
              <a:rPr lang="en-US" dirty="0" smtClean="0">
                <a:hlinkClick r:id="rId2"/>
              </a:rPr>
              <a:t> Examples</a:t>
            </a:r>
            <a:endParaRPr lang="en-US" b="1" dirty="0" smtClean="0"/>
          </a:p>
          <a:p>
            <a:r>
              <a:rPr lang="en-US" dirty="0" smtClean="0">
                <a:hlinkClick r:id="rId3"/>
              </a:rPr>
              <a:t>Resources</a:t>
            </a:r>
            <a:r>
              <a:rPr lang="en-US" dirty="0" smtClean="0"/>
              <a:t> </a:t>
            </a:r>
            <a:r>
              <a:rPr lang="en-US" dirty="0" smtClean="0">
                <a:hlinkClick r:id="rId4"/>
              </a:rPr>
              <a:t>required</a:t>
            </a:r>
            <a:r>
              <a:rPr lang="en-US" dirty="0" smtClean="0"/>
              <a:t> for generation of  product</a:t>
            </a:r>
          </a:p>
          <a:p>
            <a:pPr>
              <a:buNone/>
            </a:pPr>
            <a:r>
              <a:rPr lang="en-US" dirty="0" smtClean="0"/>
              <a:t> or </a:t>
            </a:r>
            <a:r>
              <a:rPr lang="en-US" dirty="0" smtClean="0">
                <a:hlinkClick r:id="rId5"/>
              </a:rPr>
              <a:t>services</a:t>
            </a:r>
            <a:r>
              <a:rPr lang="en-US" dirty="0" smtClean="0"/>
              <a:t>, generally </a:t>
            </a:r>
            <a:r>
              <a:rPr lang="en-US" dirty="0" smtClean="0">
                <a:hlinkClick r:id="rId6"/>
              </a:rPr>
              <a:t>classified</a:t>
            </a:r>
            <a:r>
              <a:rPr lang="en-US" dirty="0" smtClean="0"/>
              <a:t> into four </a:t>
            </a:r>
            <a:r>
              <a:rPr lang="en-US" dirty="0" smtClean="0">
                <a:hlinkClick r:id="rId7"/>
              </a:rPr>
              <a:t>major</a:t>
            </a:r>
            <a:r>
              <a:rPr lang="en-US" dirty="0" smtClean="0"/>
              <a:t> </a:t>
            </a:r>
            <a:r>
              <a:rPr lang="en-US" dirty="0" smtClean="0">
                <a:hlinkClick r:id="rId8"/>
              </a:rPr>
              <a:t>groups</a:t>
            </a:r>
            <a:r>
              <a:rPr lang="en-US" dirty="0" smtClean="0"/>
              <a:t>: (1) </a:t>
            </a:r>
            <a:r>
              <a:rPr lang="en-US" dirty="0" smtClean="0">
                <a:hlinkClick r:id="rId9"/>
              </a:rPr>
              <a:t>Land</a:t>
            </a:r>
            <a:r>
              <a:rPr lang="en-US" dirty="0" smtClean="0"/>
              <a:t> (including </a:t>
            </a:r>
            <a:r>
              <a:rPr lang="en-US" dirty="0" smtClean="0">
                <a:hlinkClick r:id="rId10"/>
              </a:rPr>
              <a:t>all</a:t>
            </a:r>
            <a:r>
              <a:rPr lang="en-US" dirty="0" smtClean="0"/>
              <a:t> </a:t>
            </a:r>
            <a:r>
              <a:rPr lang="en-US" dirty="0" smtClean="0">
                <a:hlinkClick r:id="rId11"/>
              </a:rPr>
              <a:t>natural resources</a:t>
            </a:r>
            <a:r>
              <a:rPr lang="en-US" dirty="0" smtClean="0"/>
              <a:t>), (2) </a:t>
            </a:r>
            <a:r>
              <a:rPr lang="en-US" dirty="0" smtClean="0">
                <a:hlinkClick r:id="rId12"/>
              </a:rPr>
              <a:t>Labor</a:t>
            </a:r>
            <a:r>
              <a:rPr lang="en-US" dirty="0" smtClean="0"/>
              <a:t> (including all </a:t>
            </a:r>
            <a:r>
              <a:rPr lang="en-US" dirty="0" smtClean="0">
                <a:hlinkClick r:id="rId13"/>
              </a:rPr>
              <a:t>human resources</a:t>
            </a:r>
            <a:r>
              <a:rPr lang="en-US" dirty="0" smtClean="0"/>
              <a:t>), (3) </a:t>
            </a:r>
            <a:r>
              <a:rPr lang="en-US" dirty="0" smtClean="0">
                <a:hlinkClick r:id="rId14"/>
              </a:rPr>
              <a:t>Capital</a:t>
            </a:r>
            <a:r>
              <a:rPr lang="en-US" dirty="0" smtClean="0"/>
              <a:t> (including all man-made resources), and (4) </a:t>
            </a:r>
            <a:r>
              <a:rPr lang="en-US" dirty="0" smtClean="0">
                <a:hlinkClick r:id="rId15"/>
              </a:rPr>
              <a:t>Enterprise</a:t>
            </a:r>
            <a:r>
              <a:rPr lang="en-US" dirty="0" smtClean="0"/>
              <a:t> (which </a:t>
            </a:r>
            <a:r>
              <a:rPr lang="en-US" dirty="0" smtClean="0">
                <a:hlinkClick r:id="rId16"/>
              </a:rPr>
              <a:t>brings</a:t>
            </a:r>
            <a:r>
              <a:rPr lang="en-US" dirty="0" smtClean="0"/>
              <a:t> all the </a:t>
            </a:r>
            <a:r>
              <a:rPr lang="en-US" dirty="0" smtClean="0">
                <a:hlinkClick r:id="rId17"/>
              </a:rPr>
              <a:t>previous</a:t>
            </a:r>
            <a:r>
              <a:rPr lang="en-US" dirty="0" smtClean="0"/>
              <a:t> resources  together  for </a:t>
            </a:r>
            <a:r>
              <a:rPr lang="en-US" dirty="0" smtClean="0">
                <a:hlinkClick r:id="rId18"/>
              </a:rPr>
              <a:t>production</a:t>
            </a:r>
            <a:r>
              <a:rPr lang="en-US" dirty="0" smtClean="0"/>
              <a:t>).</a:t>
            </a:r>
          </a:p>
          <a:p>
            <a:r>
              <a:rPr lang="en-US" dirty="0" smtClean="0"/>
              <a:t>These </a:t>
            </a:r>
            <a:r>
              <a:rPr lang="en-US" dirty="0" smtClean="0">
                <a:hlinkClick r:id="rId19"/>
              </a:rPr>
              <a:t>factors</a:t>
            </a:r>
            <a:r>
              <a:rPr lang="en-US" dirty="0" smtClean="0"/>
              <a:t> are classified also as </a:t>
            </a:r>
            <a:r>
              <a:rPr lang="en-US" dirty="0" smtClean="0">
                <a:hlinkClick r:id="rId20"/>
              </a:rPr>
              <a:t>management</a:t>
            </a:r>
            <a:r>
              <a:rPr lang="en-US" dirty="0" smtClean="0"/>
              <a:t>, </a:t>
            </a:r>
            <a:r>
              <a:rPr lang="en-US" dirty="0" smtClean="0">
                <a:hlinkClick r:id="rId21"/>
              </a:rPr>
              <a:t>machines</a:t>
            </a:r>
            <a:r>
              <a:rPr lang="en-US" dirty="0" smtClean="0"/>
              <a:t>, </a:t>
            </a:r>
            <a:r>
              <a:rPr lang="en-US" dirty="0" smtClean="0">
                <a:hlinkClick r:id="rId22"/>
              </a:rPr>
              <a:t>materials</a:t>
            </a:r>
            <a:r>
              <a:rPr lang="en-US" dirty="0" smtClean="0"/>
              <a:t>, and </a:t>
            </a:r>
            <a:r>
              <a:rPr lang="en-US" dirty="0" smtClean="0">
                <a:hlinkClick r:id="rId23"/>
              </a:rPr>
              <a:t>money</a:t>
            </a:r>
            <a:r>
              <a:rPr lang="en-US" dirty="0" smtClean="0"/>
              <a:t> (this, the 4 Ms), or other such </a:t>
            </a:r>
            <a:r>
              <a:rPr lang="en-US" dirty="0" smtClean="0">
                <a:hlinkClick r:id="rId24"/>
              </a:rPr>
              <a:t>nomenclature</a:t>
            </a:r>
            <a:r>
              <a:rPr lang="en-US" dirty="0" smtClean="0"/>
              <a:t>. More recently, </a:t>
            </a:r>
            <a:r>
              <a:rPr lang="en-US" dirty="0" smtClean="0">
                <a:hlinkClick r:id="rId25"/>
              </a:rPr>
              <a:t>knowledge</a:t>
            </a:r>
            <a:r>
              <a:rPr lang="en-US" dirty="0" smtClean="0"/>
              <a:t> has come to be recognized as distinct from labor, and as a </a:t>
            </a:r>
            <a:r>
              <a:rPr lang="en-US" dirty="0" smtClean="0">
                <a:hlinkClick r:id="rId26"/>
              </a:rPr>
              <a:t>factor of production</a:t>
            </a:r>
            <a:r>
              <a:rPr lang="en-US" dirty="0" smtClean="0"/>
              <a:t> in </a:t>
            </a:r>
            <a:r>
              <a:rPr lang="en-US" dirty="0" smtClean="0">
                <a:hlinkClick r:id="rId27"/>
              </a:rPr>
              <a:t>its</a:t>
            </a:r>
            <a:r>
              <a:rPr lang="en-US" dirty="0" smtClean="0"/>
              <a:t> </a:t>
            </a:r>
            <a:r>
              <a:rPr lang="en-US" dirty="0" smtClean="0">
                <a:hlinkClick r:id="rId28"/>
              </a:rPr>
              <a:t>own</a:t>
            </a:r>
            <a:r>
              <a:rPr lang="en-US" dirty="0" smtClean="0"/>
              <a:t> right.</a:t>
            </a:r>
          </a:p>
          <a:p>
            <a:r>
              <a:rPr lang="en-US" dirty="0" smtClean="0"/>
              <a:t/>
            </a:r>
            <a:br>
              <a:rPr lang="en-US" dirty="0" smtClean="0"/>
            </a:br>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a:t>
            </a:r>
            <a:endParaRPr lang="en-US" dirty="0"/>
          </a:p>
        </p:txBody>
      </p:sp>
      <p:sp>
        <p:nvSpPr>
          <p:cNvPr id="3" name="Content Placeholder 2"/>
          <p:cNvSpPr>
            <a:spLocks noGrp="1"/>
          </p:cNvSpPr>
          <p:nvPr>
            <p:ph idx="1"/>
          </p:nvPr>
        </p:nvSpPr>
        <p:spPr/>
        <p:txBody>
          <a:bodyPr/>
          <a:lstStyle/>
          <a:p>
            <a:r>
              <a:rPr lang="en-US" dirty="0" smtClean="0"/>
              <a:t>Land including all natural resources. Land is a natural &amp; primary factor of production. Land is not created by mankind but it is a gift of nature. So it is called as natural factor of production. Land mean surface of earth.</a:t>
            </a:r>
          </a:p>
          <a:p>
            <a:r>
              <a:rPr lang="en-US" dirty="0" smtClean="0"/>
              <a:t>On the surface (Agricultural land)</a:t>
            </a:r>
          </a:p>
          <a:p>
            <a:r>
              <a:rPr lang="en-US" dirty="0" smtClean="0"/>
              <a:t>Below the Surface (Mineral, resources, rocks, ground water etc)</a:t>
            </a:r>
          </a:p>
          <a:p>
            <a:r>
              <a:rPr lang="en-US" dirty="0" smtClean="0"/>
              <a:t>Above the surface (climate, rain , space monitoring etc)</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Identifying Decision Criteria</a:t>
            </a:r>
            <a:endParaRPr lang="en-US" dirty="0"/>
          </a:p>
        </p:txBody>
      </p:sp>
      <p:sp>
        <p:nvSpPr>
          <p:cNvPr id="3" name="Content Placeholder 2"/>
          <p:cNvSpPr>
            <a:spLocks noGrp="1"/>
          </p:cNvSpPr>
          <p:nvPr>
            <p:ph idx="1"/>
          </p:nvPr>
        </p:nvSpPr>
        <p:spPr/>
        <p:txBody>
          <a:bodyPr/>
          <a:lstStyle/>
          <a:p>
            <a:r>
              <a:rPr lang="en-US" dirty="0" smtClean="0"/>
              <a:t>First of identified  a problem , he or she must identifying the criteria that are important or relevant to resolving the problem. So administration decides after careful consideration that Memory and Storage Capabilities  Battery , Warranty, display Quality.  </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and Feature of Land</a:t>
            </a:r>
            <a:endParaRPr lang="en-US" dirty="0"/>
          </a:p>
        </p:txBody>
      </p:sp>
      <p:sp>
        <p:nvSpPr>
          <p:cNvPr id="3" name="Content Placeholder 2"/>
          <p:cNvSpPr>
            <a:spLocks noGrp="1"/>
          </p:cNvSpPr>
          <p:nvPr>
            <p:ph idx="1"/>
          </p:nvPr>
        </p:nvSpPr>
        <p:spPr/>
        <p:txBody>
          <a:bodyPr/>
          <a:lstStyle/>
          <a:p>
            <a:r>
              <a:rPr lang="en-US" dirty="0" smtClean="0"/>
              <a:t>Land is free gift of nature: Land is free gift of nature to mankind. It is not a man-mad factor but it is a natural factor.</a:t>
            </a:r>
          </a:p>
          <a:p>
            <a:r>
              <a:rPr lang="en-US" dirty="0" smtClean="0"/>
              <a:t>Land is primary factor of production:</a:t>
            </a:r>
          </a:p>
          <a:p>
            <a:r>
              <a:rPr lang="en-US" dirty="0" smtClean="0"/>
              <a:t>Land has perfectly inelastic supply: Fixed in quantity. </a:t>
            </a:r>
            <a:r>
              <a:rPr lang="en-US" dirty="0" err="1" smtClean="0"/>
              <a:t>Neithe</a:t>
            </a:r>
            <a:r>
              <a:rPr lang="en-US" dirty="0" smtClean="0"/>
              <a:t> it can be increased nor decreased. Simply, you can not change size of the earth. But from individual point of view, its supply is relatively elastic. </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Labour</a:t>
            </a:r>
            <a:endParaRPr lang="en-US" dirty="0"/>
          </a:p>
        </p:txBody>
      </p:sp>
      <p:sp>
        <p:nvSpPr>
          <p:cNvPr id="3" name="Content Placeholder 2"/>
          <p:cNvSpPr>
            <a:spLocks noGrp="1"/>
          </p:cNvSpPr>
          <p:nvPr>
            <p:ph idx="1"/>
          </p:nvPr>
        </p:nvSpPr>
        <p:spPr/>
        <p:txBody>
          <a:bodyPr>
            <a:normAutofit lnSpcReduction="10000"/>
          </a:bodyPr>
          <a:lstStyle/>
          <a:p>
            <a:r>
              <a:rPr lang="en-US" b="1" dirty="0" smtClean="0"/>
              <a:t>What is </a:t>
            </a:r>
            <a:r>
              <a:rPr lang="en-US" b="1" dirty="0" err="1" smtClean="0"/>
              <a:t>Labour</a:t>
            </a:r>
            <a:r>
              <a:rPr lang="en-US" b="1" dirty="0" smtClean="0"/>
              <a:t> and </a:t>
            </a:r>
            <a:r>
              <a:rPr lang="en-US" b="1" dirty="0" err="1" smtClean="0"/>
              <a:t>Labourer</a:t>
            </a:r>
            <a:r>
              <a:rPr lang="en-US" b="1" dirty="0" smtClean="0"/>
              <a:t> ? Meaning ↓</a:t>
            </a:r>
          </a:p>
          <a:p>
            <a:r>
              <a:rPr lang="en-US" dirty="0" smtClean="0"/>
              <a:t>Usually, the term '</a:t>
            </a:r>
            <a:r>
              <a:rPr lang="en-US" dirty="0" err="1" smtClean="0"/>
              <a:t>Labour</a:t>
            </a:r>
            <a:r>
              <a:rPr lang="en-US" dirty="0" smtClean="0"/>
              <a:t>' is used for 'worker'. But, technically, it is not correct. </a:t>
            </a:r>
            <a:r>
              <a:rPr lang="en-US" dirty="0" err="1" smtClean="0"/>
              <a:t>Labour</a:t>
            </a:r>
            <a:r>
              <a:rPr lang="en-US" dirty="0" smtClean="0"/>
              <a:t> and </a:t>
            </a:r>
            <a:r>
              <a:rPr lang="en-US" dirty="0" err="1" smtClean="0"/>
              <a:t>Labourer</a:t>
            </a:r>
            <a:r>
              <a:rPr lang="en-US" dirty="0" smtClean="0"/>
              <a:t> (worker) are two different things.</a:t>
            </a:r>
          </a:p>
          <a:p>
            <a:endParaRPr lang="en-US" dirty="0" smtClean="0"/>
          </a:p>
          <a:p>
            <a:pPr>
              <a:buNone/>
            </a:pPr>
            <a:r>
              <a:rPr lang="en-US" dirty="0" err="1" smtClean="0"/>
              <a:t>Labour</a:t>
            </a:r>
            <a:r>
              <a:rPr lang="en-US" dirty="0" smtClean="0"/>
              <a:t> is an ability to work. </a:t>
            </a:r>
            <a:r>
              <a:rPr lang="en-US" dirty="0" err="1" smtClean="0"/>
              <a:t>Labour</a:t>
            </a:r>
            <a:r>
              <a:rPr lang="en-US" dirty="0" smtClean="0"/>
              <a:t> is a broad concept because it includes both physical and mental </a:t>
            </a:r>
            <a:r>
              <a:rPr lang="en-US" dirty="0" err="1" smtClean="0"/>
              <a:t>labour</a:t>
            </a:r>
            <a:r>
              <a:rPr lang="en-US" dirty="0" smtClean="0"/>
              <a:t> (as per above picture). </a:t>
            </a:r>
            <a:r>
              <a:rPr lang="en-US" dirty="0" err="1" smtClean="0"/>
              <a:t>Labour</a:t>
            </a:r>
            <a:r>
              <a:rPr lang="en-US" dirty="0" smtClean="0"/>
              <a:t> is a primary or human factor of production. It indicates human resource.</a:t>
            </a:r>
          </a:p>
          <a:p>
            <a:r>
              <a:rPr lang="en-US" dirty="0" err="1" smtClean="0"/>
              <a:t>Labourer</a:t>
            </a:r>
            <a:r>
              <a:rPr lang="en-US" dirty="0" smtClean="0"/>
              <a:t> is a person who owns </a:t>
            </a:r>
            <a:r>
              <a:rPr lang="en-US" dirty="0" err="1" smtClean="0"/>
              <a:t>labour</a:t>
            </a:r>
            <a:r>
              <a:rPr lang="en-US" dirty="0" smtClean="0"/>
              <a:t>. So </a:t>
            </a:r>
            <a:r>
              <a:rPr lang="en-US" dirty="0" err="1" smtClean="0"/>
              <a:t>labourer</a:t>
            </a:r>
            <a:r>
              <a:rPr lang="en-US" dirty="0" smtClean="0"/>
              <a:t> means worker. It is a person engaged in some work.</a:t>
            </a:r>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Depreciation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Depreciation is computed at the end of an </a:t>
            </a:r>
            <a:r>
              <a:rPr lang="en-US" dirty="0" smtClean="0">
                <a:hlinkClick r:id="rId2"/>
              </a:rPr>
              <a:t>accounting period</a:t>
            </a:r>
            <a:r>
              <a:rPr lang="en-US" dirty="0" smtClean="0"/>
              <a:t> (usually a year), </a:t>
            </a:r>
            <a:r>
              <a:rPr lang="en-US" dirty="0" smtClean="0">
                <a:hlinkClick r:id="rId3"/>
              </a:rPr>
              <a:t>using</a:t>
            </a:r>
            <a:r>
              <a:rPr lang="en-US" dirty="0" smtClean="0"/>
              <a:t> a </a:t>
            </a:r>
            <a:r>
              <a:rPr lang="en-US" dirty="0" smtClean="0">
                <a:hlinkClick r:id="rId4"/>
              </a:rPr>
              <a:t>method</a:t>
            </a:r>
            <a:r>
              <a:rPr lang="en-US" dirty="0" smtClean="0"/>
              <a:t> best suited to the particular asset. When applied to </a:t>
            </a:r>
            <a:r>
              <a:rPr lang="en-US" dirty="0" smtClean="0">
                <a:hlinkClick r:id="rId5"/>
              </a:rPr>
              <a:t>intangible assets</a:t>
            </a:r>
            <a:r>
              <a:rPr lang="en-US" dirty="0" smtClean="0"/>
              <a:t>, the preferred term is </a:t>
            </a:r>
            <a:r>
              <a:rPr lang="en-US" dirty="0" smtClean="0">
                <a:hlinkClick r:id="rId6"/>
              </a:rPr>
              <a:t>amortization</a:t>
            </a:r>
            <a:r>
              <a:rPr lang="en-US" dirty="0" smtClean="0"/>
              <a:t>.</a:t>
            </a:r>
          </a:p>
          <a:p>
            <a:pPr algn="just"/>
            <a:r>
              <a:rPr lang="en-US" dirty="0" smtClean="0"/>
              <a:t>2. </a:t>
            </a:r>
            <a:r>
              <a:rPr lang="en-US" dirty="0" smtClean="0">
                <a:hlinkClick r:id="rId7"/>
              </a:rPr>
              <a:t>Commerce</a:t>
            </a:r>
            <a:r>
              <a:rPr lang="en-US" dirty="0" smtClean="0"/>
              <a:t>: The decline in the </a:t>
            </a:r>
            <a:r>
              <a:rPr lang="en-US" dirty="0" smtClean="0">
                <a:hlinkClick r:id="rId8"/>
              </a:rPr>
              <a:t>market value</a:t>
            </a:r>
            <a:r>
              <a:rPr lang="en-US" dirty="0" smtClean="0"/>
              <a:t> of an asset.</a:t>
            </a:r>
          </a:p>
          <a:p>
            <a:pPr algn="just"/>
            <a:r>
              <a:rPr lang="en-US" dirty="0" smtClean="0"/>
              <a:t>3. </a:t>
            </a:r>
            <a:r>
              <a:rPr lang="en-US" dirty="0" smtClean="0">
                <a:hlinkClick r:id="rId9"/>
              </a:rPr>
              <a:t>Economics</a:t>
            </a:r>
            <a:r>
              <a:rPr lang="en-US" dirty="0" smtClean="0"/>
              <a:t>: The decrease in the economic potential of an asset over its productive or </a:t>
            </a:r>
            <a:r>
              <a:rPr lang="en-US" dirty="0" smtClean="0">
                <a:hlinkClick r:id="rId10"/>
              </a:rPr>
              <a:t>useful life</a:t>
            </a:r>
            <a:r>
              <a:rPr lang="en-US" dirty="0" smtClean="0"/>
              <a:t>.</a:t>
            </a:r>
          </a:p>
          <a:p>
            <a:pPr algn="just"/>
            <a:r>
              <a:rPr lang="en-US" dirty="0" smtClean="0"/>
              <a:t>4. </a:t>
            </a:r>
            <a:r>
              <a:rPr lang="en-US" dirty="0" smtClean="0">
                <a:hlinkClick r:id="rId11"/>
              </a:rPr>
              <a:t>Foreign exchange</a:t>
            </a:r>
            <a:r>
              <a:rPr lang="en-US" dirty="0" smtClean="0"/>
              <a:t>: The reduction in the </a:t>
            </a:r>
            <a:r>
              <a:rPr lang="en-US" dirty="0" smtClean="0">
                <a:hlinkClick r:id="rId12"/>
              </a:rPr>
              <a:t>exchange value</a:t>
            </a:r>
            <a:r>
              <a:rPr lang="en-US" dirty="0" smtClean="0"/>
              <a:t> of a </a:t>
            </a:r>
            <a:r>
              <a:rPr lang="en-US" dirty="0" smtClean="0">
                <a:hlinkClick r:id="rId13"/>
              </a:rPr>
              <a:t>currency</a:t>
            </a:r>
            <a:r>
              <a:rPr lang="en-US" dirty="0" smtClean="0"/>
              <a:t>, either by a </a:t>
            </a:r>
            <a:r>
              <a:rPr lang="en-US" dirty="0" smtClean="0">
                <a:hlinkClick r:id="rId14"/>
              </a:rPr>
              <a:t>government</a:t>
            </a:r>
            <a:r>
              <a:rPr lang="en-US" dirty="0" smtClean="0"/>
              <a:t> or due to weakening of the underlying </a:t>
            </a:r>
            <a:r>
              <a:rPr lang="en-US" dirty="0" smtClean="0">
                <a:hlinkClick r:id="rId15"/>
              </a:rPr>
              <a:t>economy</a:t>
            </a:r>
            <a:r>
              <a:rPr lang="en-US" dirty="0" smtClean="0"/>
              <a:t> in a </a:t>
            </a:r>
            <a:r>
              <a:rPr lang="en-US" dirty="0" smtClean="0">
                <a:hlinkClick r:id="rId16"/>
              </a:rPr>
              <a:t>floating exchange rate</a:t>
            </a:r>
            <a:r>
              <a:rPr lang="en-US" dirty="0" smtClean="0"/>
              <a:t/>
            </a:r>
            <a:br>
              <a:rPr lang="en-US" dirty="0" smtClean="0"/>
            </a:br>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Depreciation</a:t>
            </a:r>
            <a:endParaRPr lang="en-US" dirty="0"/>
          </a:p>
        </p:txBody>
      </p:sp>
      <p:sp>
        <p:nvSpPr>
          <p:cNvPr id="3" name="Content Placeholder 2"/>
          <p:cNvSpPr>
            <a:spLocks noGrp="1"/>
          </p:cNvSpPr>
          <p:nvPr>
            <p:ph idx="1"/>
          </p:nvPr>
        </p:nvSpPr>
        <p:spPr/>
        <p:txBody>
          <a:bodyPr>
            <a:normAutofit/>
          </a:bodyPr>
          <a:lstStyle/>
          <a:p>
            <a:r>
              <a:rPr lang="en-US" b="1" dirty="0" err="1" smtClean="0"/>
              <a:t>de·pre·ci·a·tion</a:t>
            </a:r>
            <a:endParaRPr lang="en-US" dirty="0" smtClean="0"/>
          </a:p>
          <a:p>
            <a:r>
              <a:rPr lang="en-US" b="1" i="1" dirty="0" smtClean="0"/>
              <a:t>noun</a:t>
            </a:r>
            <a:r>
              <a:rPr lang="en-US" b="1" dirty="0" smtClean="0"/>
              <a:t>1.</a:t>
            </a:r>
            <a:r>
              <a:rPr lang="en-US" dirty="0" smtClean="0"/>
              <a:t>decrease in value due to wear, decay, decline in price ,etc.</a:t>
            </a:r>
          </a:p>
          <a:p>
            <a:r>
              <a:rPr lang="en-US" b="1" dirty="0" smtClean="0"/>
              <a:t>2.</a:t>
            </a:r>
            <a:r>
              <a:rPr lang="en-US" dirty="0" smtClean="0"/>
              <a:t>such a decrease as allowed in computing the value of property for tax purposes.</a:t>
            </a:r>
          </a:p>
          <a:p>
            <a:r>
              <a:rPr lang="en-US" b="1" dirty="0" smtClean="0"/>
              <a:t>3.</a:t>
            </a:r>
            <a:r>
              <a:rPr lang="en-US" dirty="0" smtClean="0"/>
              <a:t>a decrease in the purchasing or exchange value of money.</a:t>
            </a:r>
          </a:p>
          <a:p>
            <a:r>
              <a:rPr lang="en-US" b="1" dirty="0" smtClean="0"/>
              <a:t>4.</a:t>
            </a:r>
            <a:r>
              <a:rPr lang="en-US" dirty="0" smtClean="0"/>
              <a:t>a lowering in estimation.</a:t>
            </a:r>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a:t>
            </a:r>
            <a:endParaRPr lang="en-US" dirty="0"/>
          </a:p>
        </p:txBody>
      </p:sp>
      <p:sp>
        <p:nvSpPr>
          <p:cNvPr id="3" name="Content Placeholder 2"/>
          <p:cNvSpPr>
            <a:spLocks noGrp="1"/>
          </p:cNvSpPr>
          <p:nvPr>
            <p:ph idx="1"/>
          </p:nvPr>
        </p:nvSpPr>
        <p:spPr/>
        <p:txBody>
          <a:bodyPr>
            <a:normAutofit/>
          </a:bodyPr>
          <a:lstStyle/>
          <a:p>
            <a:pPr algn="just"/>
            <a:r>
              <a:rPr lang="en-US" dirty="0" smtClean="0"/>
              <a:t>An </a:t>
            </a:r>
            <a:r>
              <a:rPr lang="en-US" dirty="0" smtClean="0">
                <a:hlinkClick r:id="rId2"/>
              </a:rPr>
              <a:t>establishment</a:t>
            </a:r>
            <a:r>
              <a:rPr lang="en-US" dirty="0" smtClean="0"/>
              <a:t> authorized by a </a:t>
            </a:r>
            <a:r>
              <a:rPr lang="en-US" dirty="0" smtClean="0">
                <a:hlinkClick r:id="rId3"/>
              </a:rPr>
              <a:t>government</a:t>
            </a:r>
            <a:r>
              <a:rPr lang="en-US" dirty="0" smtClean="0"/>
              <a:t> to accept </a:t>
            </a:r>
            <a:r>
              <a:rPr lang="en-US" dirty="0" smtClean="0">
                <a:hlinkClick r:id="rId4"/>
              </a:rPr>
              <a:t>deposits</a:t>
            </a:r>
            <a:r>
              <a:rPr lang="en-US" dirty="0" smtClean="0"/>
              <a:t>, </a:t>
            </a:r>
            <a:r>
              <a:rPr lang="en-US" dirty="0" smtClean="0">
                <a:hlinkClick r:id="rId5"/>
              </a:rPr>
              <a:t>pay</a:t>
            </a:r>
            <a:r>
              <a:rPr lang="en-US" dirty="0" smtClean="0"/>
              <a:t> </a:t>
            </a:r>
            <a:r>
              <a:rPr lang="en-US" dirty="0" smtClean="0">
                <a:hlinkClick r:id="rId6"/>
              </a:rPr>
              <a:t>interest</a:t>
            </a:r>
            <a:r>
              <a:rPr lang="en-US" dirty="0" smtClean="0"/>
              <a:t>, clear </a:t>
            </a:r>
            <a:r>
              <a:rPr lang="en-US" dirty="0" smtClean="0">
                <a:hlinkClick r:id="rId7"/>
              </a:rPr>
              <a:t>checks</a:t>
            </a:r>
            <a:r>
              <a:rPr lang="en-US" dirty="0" smtClean="0"/>
              <a:t>, make </a:t>
            </a:r>
            <a:r>
              <a:rPr lang="en-US" dirty="0" smtClean="0">
                <a:hlinkClick r:id="rId8"/>
              </a:rPr>
              <a:t>loans</a:t>
            </a:r>
            <a:r>
              <a:rPr lang="en-US" dirty="0" smtClean="0"/>
              <a:t>, </a:t>
            </a:r>
            <a:r>
              <a:rPr lang="en-US" dirty="0" smtClean="0">
                <a:hlinkClick r:id="rId9"/>
              </a:rPr>
              <a:t>act</a:t>
            </a:r>
            <a:r>
              <a:rPr lang="en-US" dirty="0" smtClean="0"/>
              <a:t> as an </a:t>
            </a:r>
            <a:r>
              <a:rPr lang="en-US" dirty="0" smtClean="0">
                <a:hlinkClick r:id="rId10"/>
              </a:rPr>
              <a:t>intermediary</a:t>
            </a:r>
            <a:r>
              <a:rPr lang="en-US" dirty="0" smtClean="0"/>
              <a:t> in </a:t>
            </a:r>
            <a:r>
              <a:rPr lang="en-US" dirty="0" smtClean="0">
                <a:hlinkClick r:id="rId11"/>
              </a:rPr>
              <a:t>financial transactions</a:t>
            </a:r>
            <a:r>
              <a:rPr lang="en-US" dirty="0" smtClean="0"/>
              <a:t>, and </a:t>
            </a:r>
            <a:r>
              <a:rPr lang="en-US" dirty="0" smtClean="0">
                <a:hlinkClick r:id="rId12"/>
              </a:rPr>
              <a:t>provide</a:t>
            </a:r>
            <a:r>
              <a:rPr lang="en-US" dirty="0" smtClean="0"/>
              <a:t> other </a:t>
            </a:r>
            <a:r>
              <a:rPr lang="en-US" dirty="0" smtClean="0">
                <a:hlinkClick r:id="rId13"/>
              </a:rPr>
              <a:t>financial services</a:t>
            </a:r>
            <a:r>
              <a:rPr lang="en-US" dirty="0" smtClean="0"/>
              <a:t> to its </a:t>
            </a:r>
            <a:r>
              <a:rPr lang="en-US" dirty="0" smtClean="0">
                <a:hlinkClick r:id="rId14"/>
              </a:rPr>
              <a:t>customers</a:t>
            </a:r>
            <a:r>
              <a:rPr lang="en-US" dirty="0" smtClean="0"/>
              <a:t>.</a:t>
            </a:r>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a:t>
            </a:r>
            <a:endParaRPr lang="en-US" dirty="0"/>
          </a:p>
        </p:txBody>
      </p:sp>
      <p:sp>
        <p:nvSpPr>
          <p:cNvPr id="3" name="Content Placeholder 2"/>
          <p:cNvSpPr>
            <a:spLocks noGrp="1"/>
          </p:cNvSpPr>
          <p:nvPr>
            <p:ph idx="1"/>
          </p:nvPr>
        </p:nvSpPr>
        <p:spPr/>
        <p:txBody>
          <a:bodyPr/>
          <a:lstStyle/>
          <a:p>
            <a:r>
              <a:rPr lang="en-US" dirty="0" smtClean="0"/>
              <a:t>Definition of 'Bank'</a:t>
            </a:r>
          </a:p>
          <a:p>
            <a:pPr algn="just"/>
            <a:r>
              <a:rPr lang="en-US" dirty="0" smtClean="0"/>
              <a:t>A financial institution licensed as a receiver of deposits. There are two types of banks: commercial/retail banks and investment banks. In most countries, banks are regulated by the national government or central bank.</a:t>
            </a:r>
          </a:p>
          <a:p>
            <a:pPr algn="just"/>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Banking</a:t>
            </a:r>
            <a:endParaRPr lang="en-US" dirty="0"/>
          </a:p>
        </p:txBody>
      </p:sp>
      <p:sp>
        <p:nvSpPr>
          <p:cNvPr id="3" name="Content Placeholder 2"/>
          <p:cNvSpPr>
            <a:spLocks noGrp="1"/>
          </p:cNvSpPr>
          <p:nvPr>
            <p:ph idx="1"/>
          </p:nvPr>
        </p:nvSpPr>
        <p:spPr/>
        <p:txBody>
          <a:bodyPr/>
          <a:lstStyle/>
          <a:p>
            <a:r>
              <a:rPr lang="en-US" sz="2800" dirty="0" smtClean="0"/>
              <a:t>A company's financial dealings with an institution that provides business loans, credit, savings and checking accounts specifically for companies and not for individuals. Business banking is also known as commercial banking and occurs when a bank, or division of a bank, only deals with businesses. A bank that deals mainly with individuals is generally called a retail bank, while a bank that deals with capital markets is known as an investment </a:t>
            </a:r>
            <a:r>
              <a:rPr lang="en-US" dirty="0" smtClean="0"/>
              <a:t>bank.</a:t>
            </a:r>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Commercial Bank </a:t>
            </a:r>
            <a:endParaRPr lang="en-US"/>
          </a:p>
        </p:txBody>
      </p:sp>
      <p:sp>
        <p:nvSpPr>
          <p:cNvPr id="3" name="Content Placeholder 2"/>
          <p:cNvSpPr>
            <a:spLocks noGrp="1"/>
          </p:cNvSpPr>
          <p:nvPr>
            <p:ph idx="1"/>
          </p:nvPr>
        </p:nvSpPr>
        <p:spPr/>
        <p:txBody>
          <a:bodyPr>
            <a:normAutofit fontScale="92500"/>
          </a:bodyPr>
          <a:lstStyle/>
          <a:p>
            <a:pPr algn="just"/>
            <a:r>
              <a:rPr lang="en-US" dirty="0" smtClean="0"/>
              <a:t>Definition of 'Commercial Bank'</a:t>
            </a:r>
          </a:p>
          <a:p>
            <a:pPr algn="just"/>
            <a:r>
              <a:rPr lang="en-US" dirty="0" smtClean="0"/>
              <a:t>A financial institution that provides services, such as accepting deposits, giving business loans and auto loans, mortgage lending, and basic investment products like savings accounts and certificates of deposit. The traditional commercial bank is a brick and mortar institution with tellers, safe deposit boxes, vaults and ATMs. However, some commercial banks do not have any physical branches and require consumers to complete all transactions by phone or Internet. In exchange, they generally pay higher interest rates on investments and deposits, and charge lower fees</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Characteristics / Features of a Bank </a:t>
            </a:r>
            <a:br>
              <a:rPr lang="en-US" b="1"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Characteristics / Features of a Bank ↓</a:t>
            </a:r>
          </a:p>
          <a:p>
            <a:r>
              <a:rPr lang="en-US" dirty="0" smtClean="0"/>
              <a:t/>
            </a:r>
            <a:br>
              <a:rPr lang="en-US" dirty="0" smtClean="0"/>
            </a:br>
            <a:r>
              <a:rPr lang="en-US" b="1" dirty="0" smtClean="0"/>
              <a:t>1. Dealing in Money</a:t>
            </a:r>
          </a:p>
          <a:p>
            <a:r>
              <a:rPr lang="en-US" dirty="0" smtClean="0"/>
              <a:t/>
            </a:r>
            <a:br>
              <a:rPr lang="en-US" dirty="0" smtClean="0"/>
            </a:br>
            <a:r>
              <a:rPr lang="en-US" dirty="0" smtClean="0"/>
              <a:t>Bank is a financial institution which deals with other people's money i.e. money given by depositors.</a:t>
            </a:r>
          </a:p>
          <a:p>
            <a:r>
              <a:rPr lang="en-US" dirty="0" smtClean="0"/>
              <a:t/>
            </a:r>
            <a:br>
              <a:rPr lang="en-US" dirty="0" smtClean="0"/>
            </a:br>
            <a:r>
              <a:rPr lang="en-US" b="1" dirty="0" smtClean="0"/>
              <a:t>2. Individual / Firm / Company</a:t>
            </a:r>
          </a:p>
          <a:p>
            <a:r>
              <a:rPr lang="en-US" dirty="0" smtClean="0"/>
              <a:t/>
            </a:r>
            <a:br>
              <a:rPr lang="en-US" dirty="0" smtClean="0"/>
            </a:br>
            <a:r>
              <a:rPr lang="en-US" dirty="0" smtClean="0"/>
              <a:t>A bank may be a person, firm or a company. A banking company means a company which is in the business of banking.</a:t>
            </a:r>
          </a:p>
          <a:p>
            <a:r>
              <a:rPr lang="en-US" dirty="0" smtClean="0"/>
              <a:t/>
            </a:r>
            <a:br>
              <a:rPr lang="en-US" dirty="0" smtClean="0"/>
            </a:br>
            <a:r>
              <a:rPr lang="en-US" b="1" dirty="0" smtClean="0"/>
              <a:t>3. Acceptance of Deposit</a:t>
            </a:r>
          </a:p>
          <a:p>
            <a:r>
              <a:rPr lang="en-US" dirty="0" smtClean="0"/>
              <a:t/>
            </a:r>
            <a:br>
              <a:rPr lang="en-US" dirty="0" smtClean="0"/>
            </a:br>
            <a:r>
              <a:rPr lang="en-US" dirty="0" smtClean="0"/>
              <a:t>A bank accepts money from the people in the form of deposits which are usually repayable on demand or after the expiry of a fixed period. It gives safety to the deposits of its customers. It also acts as a custodian of funds of its customers.</a:t>
            </a:r>
            <a:br>
              <a:rPr lang="en-US" dirty="0" smtClean="0"/>
            </a:br>
            <a:r>
              <a:rPr lang="en-US" b="1" dirty="0" smtClean="0"/>
              <a:t>4. Giving Advances</a:t>
            </a:r>
          </a:p>
          <a:p>
            <a:r>
              <a:rPr lang="en-US" dirty="0" smtClean="0"/>
              <a:t/>
            </a:r>
            <a:br>
              <a:rPr lang="en-US" dirty="0" smtClean="0"/>
            </a:br>
            <a:r>
              <a:rPr lang="en-US" dirty="0" smtClean="0"/>
              <a:t>A bank lends out money in the form of loans to those who require it for different purposes.</a:t>
            </a:r>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 Features of a Bank ↓</a:t>
            </a:r>
            <a:br>
              <a:rPr lang="en-US" b="1"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5. Payment and Withdrawal</a:t>
            </a:r>
          </a:p>
          <a:p>
            <a:r>
              <a:rPr lang="en-US" dirty="0" smtClean="0"/>
              <a:t/>
            </a:r>
            <a:br>
              <a:rPr lang="en-US" dirty="0" smtClean="0"/>
            </a:br>
            <a:r>
              <a:rPr lang="en-US" dirty="0" smtClean="0"/>
              <a:t>A bank provides easy payment and withdrawal facility to its customers in the form of </a:t>
            </a:r>
            <a:r>
              <a:rPr lang="en-US" dirty="0" err="1" smtClean="0"/>
              <a:t>cheques</a:t>
            </a:r>
            <a:r>
              <a:rPr lang="en-US" dirty="0" smtClean="0"/>
              <a:t> and drafts, It also brings bank money in circulation. This money is in the form of </a:t>
            </a:r>
            <a:r>
              <a:rPr lang="en-US" dirty="0" err="1" smtClean="0"/>
              <a:t>cheques</a:t>
            </a:r>
            <a:r>
              <a:rPr lang="en-US" dirty="0" smtClean="0"/>
              <a:t>, drafts, etc.</a:t>
            </a:r>
          </a:p>
          <a:p>
            <a:r>
              <a:rPr lang="en-US" dirty="0" smtClean="0"/>
              <a:t/>
            </a:r>
            <a:br>
              <a:rPr lang="en-US" dirty="0" smtClean="0"/>
            </a:br>
            <a:r>
              <a:rPr lang="en-US" b="1" dirty="0" smtClean="0"/>
              <a:t>6. Agency and Utility Services</a:t>
            </a:r>
          </a:p>
          <a:p>
            <a:r>
              <a:rPr lang="en-US" dirty="0" smtClean="0"/>
              <a:t/>
            </a:r>
            <a:br>
              <a:rPr lang="en-US" dirty="0" smtClean="0"/>
            </a:br>
            <a:r>
              <a:rPr lang="en-US" dirty="0" smtClean="0"/>
              <a:t>A bank provides various banking facilities to its customers. They include general utility services and agency services.</a:t>
            </a:r>
          </a:p>
          <a:p>
            <a:r>
              <a:rPr lang="en-US" dirty="0" smtClean="0"/>
              <a:t/>
            </a:r>
            <a:br>
              <a:rPr lang="en-US" dirty="0" smtClean="0"/>
            </a:br>
            <a:r>
              <a:rPr lang="en-US" b="1" dirty="0" smtClean="0"/>
              <a:t>7. Profit and Service Orientation</a:t>
            </a:r>
          </a:p>
          <a:p>
            <a:r>
              <a:rPr lang="en-US" dirty="0" smtClean="0"/>
              <a:t/>
            </a:r>
            <a:br>
              <a:rPr lang="en-US" dirty="0" smtClean="0"/>
            </a:br>
            <a:r>
              <a:rPr lang="en-US" dirty="0" smtClean="0"/>
              <a:t>A bank is a profit seeking institution having service oriented approach.</a:t>
            </a:r>
          </a:p>
          <a:p>
            <a:r>
              <a:rPr lang="en-US" dirty="0" smtClean="0"/>
              <a:t/>
            </a:r>
            <a:br>
              <a:rPr lang="en-US" dirty="0" smtClean="0"/>
            </a:br>
            <a:r>
              <a:rPr lang="en-US" b="1" dirty="0" smtClean="0"/>
              <a:t>8. Ever increasing Functions</a:t>
            </a:r>
          </a:p>
          <a:p>
            <a:r>
              <a:rPr lang="en-US" dirty="0" smtClean="0"/>
              <a:t/>
            </a:r>
            <a:br>
              <a:rPr lang="en-US" dirty="0" smtClean="0"/>
            </a:br>
            <a:r>
              <a:rPr lang="en-US" dirty="0" smtClean="0"/>
              <a:t>Banking is an evolutionary concept. There is continuous expansion and diversification as regards the functions, services and activities of a </a:t>
            </a:r>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Allocating Weights to the Criteria</a:t>
            </a:r>
            <a:endParaRPr lang="en-US" dirty="0"/>
          </a:p>
        </p:txBody>
      </p:sp>
      <p:sp>
        <p:nvSpPr>
          <p:cNvPr id="3" name="Content Placeholder 2"/>
          <p:cNvSpPr>
            <a:spLocks noGrp="1"/>
          </p:cNvSpPr>
          <p:nvPr>
            <p:ph idx="1"/>
          </p:nvPr>
        </p:nvSpPr>
        <p:spPr/>
        <p:txBody>
          <a:bodyPr/>
          <a:lstStyle/>
          <a:p>
            <a:r>
              <a:rPr lang="en-US" dirty="0" smtClean="0"/>
              <a:t>Memory Storage               10</a:t>
            </a:r>
          </a:p>
          <a:p>
            <a:r>
              <a:rPr lang="en-US" dirty="0" smtClean="0"/>
              <a:t>Battery Life                        8</a:t>
            </a:r>
          </a:p>
          <a:p>
            <a:r>
              <a:rPr lang="en-US" dirty="0" smtClean="0"/>
              <a:t>Carrying Weights	   6</a:t>
            </a:r>
          </a:p>
          <a:p>
            <a:r>
              <a:rPr lang="en-US" dirty="0" smtClean="0"/>
              <a:t>Warranty		              4</a:t>
            </a:r>
          </a:p>
          <a:p>
            <a:r>
              <a:rPr lang="en-US" dirty="0" smtClean="0"/>
              <a:t>Display Quality	              3</a:t>
            </a:r>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production</a:t>
            </a:r>
            <a:endParaRPr lang="en-US" dirty="0"/>
          </a:p>
        </p:txBody>
      </p:sp>
      <p:sp>
        <p:nvSpPr>
          <p:cNvPr id="3" name="Content Placeholder 2"/>
          <p:cNvSpPr>
            <a:spLocks noGrp="1"/>
          </p:cNvSpPr>
          <p:nvPr>
            <p:ph idx="1"/>
          </p:nvPr>
        </p:nvSpPr>
        <p:spPr/>
        <p:txBody>
          <a:bodyPr>
            <a:normAutofit/>
          </a:bodyPr>
          <a:lstStyle/>
          <a:p>
            <a:r>
              <a:rPr lang="en-US" dirty="0" smtClean="0"/>
              <a:t>The processes and </a:t>
            </a:r>
            <a:r>
              <a:rPr lang="en-US" dirty="0" smtClean="0">
                <a:hlinkClick r:id="rId2"/>
              </a:rPr>
              <a:t>methods</a:t>
            </a:r>
            <a:r>
              <a:rPr lang="en-US" dirty="0" smtClean="0"/>
              <a:t> used to transform </a:t>
            </a:r>
            <a:r>
              <a:rPr lang="en-US" dirty="0" smtClean="0">
                <a:hlinkClick r:id="rId3"/>
              </a:rPr>
              <a:t>tangible</a:t>
            </a:r>
            <a:r>
              <a:rPr lang="en-US" dirty="0" smtClean="0"/>
              <a:t> inputs (</a:t>
            </a:r>
            <a:r>
              <a:rPr lang="en-US" dirty="0" smtClean="0">
                <a:hlinkClick r:id="rId4"/>
              </a:rPr>
              <a:t>raw materials</a:t>
            </a:r>
            <a:r>
              <a:rPr lang="en-US" dirty="0" smtClean="0"/>
              <a:t>, </a:t>
            </a:r>
            <a:r>
              <a:rPr lang="en-US" dirty="0" smtClean="0">
                <a:hlinkClick r:id="rId5"/>
              </a:rPr>
              <a:t>semi-finished goods</a:t>
            </a:r>
            <a:r>
              <a:rPr lang="en-US" dirty="0" smtClean="0"/>
              <a:t>, </a:t>
            </a:r>
            <a:r>
              <a:rPr lang="en-US" dirty="0" smtClean="0">
                <a:hlinkClick r:id="rId6"/>
              </a:rPr>
              <a:t>subassemblies</a:t>
            </a:r>
            <a:r>
              <a:rPr lang="en-US" dirty="0" smtClean="0"/>
              <a:t>) and </a:t>
            </a:r>
            <a:r>
              <a:rPr lang="en-US" dirty="0" smtClean="0">
                <a:hlinkClick r:id="rId7"/>
              </a:rPr>
              <a:t>intangible</a:t>
            </a:r>
            <a:r>
              <a:rPr lang="en-US" dirty="0" smtClean="0"/>
              <a:t> inputs (</a:t>
            </a:r>
            <a:r>
              <a:rPr lang="en-US" dirty="0" smtClean="0">
                <a:hlinkClick r:id="rId8"/>
              </a:rPr>
              <a:t>ideas</a:t>
            </a:r>
            <a:r>
              <a:rPr lang="en-US" dirty="0" smtClean="0"/>
              <a:t>, </a:t>
            </a:r>
            <a:r>
              <a:rPr lang="en-US" dirty="0" smtClean="0">
                <a:hlinkClick r:id="rId9"/>
              </a:rPr>
              <a:t>information</a:t>
            </a:r>
            <a:r>
              <a:rPr lang="en-US" dirty="0" smtClean="0"/>
              <a:t>, </a:t>
            </a:r>
            <a:r>
              <a:rPr lang="en-US" dirty="0" smtClean="0">
                <a:hlinkClick r:id="rId10"/>
              </a:rPr>
              <a:t>knowledge</a:t>
            </a:r>
            <a:r>
              <a:rPr lang="en-US" dirty="0" smtClean="0"/>
              <a:t>)into </a:t>
            </a:r>
            <a:r>
              <a:rPr lang="en-US" dirty="0" smtClean="0">
                <a:hlinkClick r:id="rId11"/>
              </a:rPr>
              <a:t>goods</a:t>
            </a:r>
            <a:r>
              <a:rPr lang="en-US" dirty="0" smtClean="0"/>
              <a:t> or </a:t>
            </a:r>
            <a:r>
              <a:rPr lang="en-US" dirty="0" smtClean="0">
                <a:hlinkClick r:id="rId12"/>
              </a:rPr>
              <a:t>services</a:t>
            </a:r>
            <a:r>
              <a:rPr lang="en-US" dirty="0" smtClean="0"/>
              <a:t>. </a:t>
            </a:r>
            <a:r>
              <a:rPr lang="en-US" dirty="0" smtClean="0">
                <a:hlinkClick r:id="rId13"/>
              </a:rPr>
              <a:t>Resources</a:t>
            </a:r>
            <a:r>
              <a:rPr lang="en-US" dirty="0" smtClean="0"/>
              <a:t> are used in</a:t>
            </a:r>
          </a:p>
          <a:p>
            <a:r>
              <a:rPr lang="en-US" dirty="0" smtClean="0"/>
              <a:t>this </a:t>
            </a:r>
            <a:r>
              <a:rPr lang="en-US" dirty="0" smtClean="0">
                <a:hlinkClick r:id="rId14"/>
              </a:rPr>
              <a:t>process</a:t>
            </a:r>
            <a:r>
              <a:rPr lang="en-US" dirty="0" smtClean="0"/>
              <a:t> to </a:t>
            </a:r>
            <a:r>
              <a:rPr lang="en-US" dirty="0" smtClean="0">
                <a:hlinkClick r:id="rId15"/>
              </a:rPr>
              <a:t>create</a:t>
            </a:r>
            <a:r>
              <a:rPr lang="en-US" dirty="0" smtClean="0"/>
              <a:t> an </a:t>
            </a:r>
            <a:r>
              <a:rPr lang="en-US" dirty="0" smtClean="0">
                <a:hlinkClick r:id="rId16"/>
              </a:rPr>
              <a:t>output</a:t>
            </a:r>
            <a:r>
              <a:rPr lang="en-US" dirty="0" smtClean="0"/>
              <a:t> that is suitable for use or has </a:t>
            </a:r>
            <a:r>
              <a:rPr lang="en-US" dirty="0" smtClean="0">
                <a:hlinkClick r:id="rId17"/>
              </a:rPr>
              <a:t>exchange value</a:t>
            </a:r>
            <a:r>
              <a:rPr lang="en-US" dirty="0" smtClean="0"/>
              <a:t>.</a:t>
            </a:r>
            <a:br>
              <a:rPr lang="en-US" dirty="0" smtClean="0"/>
            </a:br>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Sigma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Six Sigma is a management philosophy developed by Motorola that emphasizes setting extremely high objectives, collecting data, and analyzing results to a fine degree as a way to reduce defects in products and services. The Greek letter </a:t>
            </a:r>
            <a:r>
              <a:rPr lang="en-US" i="1" dirty="0" smtClean="0"/>
              <a:t>sigma</a:t>
            </a:r>
            <a:r>
              <a:rPr lang="en-US" dirty="0" smtClean="0"/>
              <a:t> is sometimes used to denote variation from a standard. The philosophy behind Six Sigma is that if you measure how many defects are in a process, you can figure out how to systematically eliminate them and get as close to perfection as possible. In order for a company to achieve Six Sigma, it cannot produce more than 3.4 defects per million opportunities, where an opportunity is defined as a chance for nonconformance.</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Even Analysis</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An analysis to determine the point at which revenue received equals the costs associated with receiving the revenue. Break-even analysis calculates what is known as a margin of safety, the amount that revenues exceed the break-even point. This is the amount that revenues can fall while still staying above the break-even point.</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fontAlgn="base"/>
            <a:r>
              <a:rPr lang="en-US" b="1" dirty="0" smtClean="0"/>
              <a:t>monetary value </a:t>
            </a:r>
          </a:p>
          <a:p>
            <a:pPr fontAlgn="base"/>
            <a:r>
              <a:rPr lang="en-US" b="1" dirty="0" smtClean="0"/>
              <a:t>Definition</a:t>
            </a:r>
            <a:r>
              <a:rPr lang="en-US" b="1" dirty="0" smtClean="0">
                <a:hlinkClick r:id="rId2"/>
              </a:rPr>
              <a:t>[Save to Favorites][See Examples]</a:t>
            </a:r>
            <a:endParaRPr lang="en-US" b="1" dirty="0" smtClean="0"/>
          </a:p>
          <a:p>
            <a:pPr fontAlgn="base"/>
            <a:r>
              <a:rPr lang="en-US" dirty="0" smtClean="0"/>
              <a:t>The </a:t>
            </a:r>
            <a:r>
              <a:rPr lang="en-US" dirty="0" smtClean="0">
                <a:hlinkClick r:id="rId3"/>
              </a:rPr>
              <a:t>value</a:t>
            </a:r>
            <a:r>
              <a:rPr lang="en-US" dirty="0" smtClean="0"/>
              <a:t> or </a:t>
            </a:r>
            <a:r>
              <a:rPr lang="en-US" dirty="0" smtClean="0">
                <a:hlinkClick r:id="rId4"/>
              </a:rPr>
              <a:t>worth</a:t>
            </a:r>
            <a:r>
              <a:rPr lang="en-US" dirty="0" smtClean="0"/>
              <a:t> that a </a:t>
            </a:r>
            <a:r>
              <a:rPr lang="en-US" dirty="0" smtClean="0">
                <a:hlinkClick r:id="rId5"/>
              </a:rPr>
              <a:t>product</a:t>
            </a:r>
            <a:r>
              <a:rPr lang="en-US" dirty="0" smtClean="0"/>
              <a:t> or </a:t>
            </a:r>
            <a:r>
              <a:rPr lang="en-US" dirty="0" smtClean="0">
                <a:hlinkClick r:id="rId6"/>
              </a:rPr>
              <a:t>service</a:t>
            </a:r>
            <a:r>
              <a:rPr lang="en-US" dirty="0" smtClean="0"/>
              <a:t> would </a:t>
            </a:r>
            <a:r>
              <a:rPr lang="en-US" dirty="0" smtClean="0">
                <a:hlinkClick r:id="rId7"/>
              </a:rPr>
              <a:t>bring</a:t>
            </a:r>
            <a:r>
              <a:rPr lang="en-US" dirty="0" smtClean="0"/>
              <a:t> to someone if </a:t>
            </a:r>
            <a:r>
              <a:rPr lang="en-US" dirty="0" smtClean="0">
                <a:hlinkClick r:id="rId8"/>
              </a:rPr>
              <a:t>sold</a:t>
            </a:r>
            <a:r>
              <a:rPr lang="en-US" dirty="0" smtClean="0"/>
              <a:t>.</a:t>
            </a:r>
            <a:br>
              <a:rPr lang="en-US" dirty="0" smtClean="0"/>
            </a:br>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Allocating weights To The Criteria</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Memory storage  B/L      W       Display/Q</a:t>
            </a:r>
          </a:p>
          <a:p>
            <a:pPr>
              <a:buNone/>
            </a:pPr>
            <a:r>
              <a:rPr lang="en-US" dirty="0" smtClean="0"/>
              <a:t>HP 		 10		    3	   8	      5</a:t>
            </a:r>
          </a:p>
          <a:p>
            <a:pPr>
              <a:buNone/>
            </a:pPr>
            <a:r>
              <a:rPr lang="en-US" dirty="0" smtClean="0"/>
              <a:t>Dell		 10		    7	   6	      10</a:t>
            </a:r>
          </a:p>
          <a:p>
            <a:pPr>
              <a:buNone/>
            </a:pPr>
            <a:r>
              <a:rPr lang="en-US" dirty="0" smtClean="0"/>
              <a:t>Apple	             8                       7        8            7</a:t>
            </a:r>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Alternatives</a:t>
            </a:r>
            <a:endParaRPr lang="en-US" dirty="0"/>
          </a:p>
        </p:txBody>
      </p:sp>
      <p:sp>
        <p:nvSpPr>
          <p:cNvPr id="3" name="Content Placeholder 2"/>
          <p:cNvSpPr>
            <a:spLocks noGrp="1"/>
          </p:cNvSpPr>
          <p:nvPr>
            <p:ph idx="1"/>
          </p:nvPr>
        </p:nvSpPr>
        <p:spPr/>
        <p:txBody>
          <a:bodyPr/>
          <a:lstStyle/>
          <a:p>
            <a:r>
              <a:rPr lang="en-US" dirty="0" smtClean="0"/>
              <a:t>The forth step in the decision-making process requires the decision maker to list alternatives that could resolve the problem.</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Alternatives</a:t>
            </a:r>
            <a:endParaRPr lang="en-US" dirty="0"/>
          </a:p>
        </p:txBody>
      </p:sp>
      <p:sp>
        <p:nvSpPr>
          <p:cNvPr id="3" name="Content Placeholder 2"/>
          <p:cNvSpPr>
            <a:spLocks noGrp="1"/>
          </p:cNvSpPr>
          <p:nvPr>
            <p:ph idx="1"/>
          </p:nvPr>
        </p:nvSpPr>
        <p:spPr/>
        <p:txBody>
          <a:bodyPr/>
          <a:lstStyle/>
          <a:p>
            <a:pPr lvl="2">
              <a:buNone/>
            </a:pPr>
            <a:r>
              <a:rPr lang="en-US" dirty="0" smtClean="0"/>
              <a:t>		Memory storage       B/L        W        Display /Q    Total</a:t>
            </a:r>
          </a:p>
          <a:p>
            <a:pPr lvl="2">
              <a:buNone/>
            </a:pPr>
            <a:r>
              <a:rPr lang="en-US" dirty="0" smtClean="0"/>
              <a:t>HP	   100		         24         32                15            171</a:t>
            </a:r>
          </a:p>
          <a:p>
            <a:pPr lvl="2">
              <a:buNone/>
            </a:pPr>
            <a:endParaRPr lang="en-US" dirty="0" smtClean="0"/>
          </a:p>
          <a:p>
            <a:pPr lvl="2">
              <a:buNone/>
            </a:pPr>
            <a:r>
              <a:rPr lang="en-US" dirty="0" smtClean="0"/>
              <a:t>Apple          80                             56          32                21            189</a:t>
            </a:r>
          </a:p>
          <a:p>
            <a:pPr lvl="2">
              <a:buNone/>
            </a:pPr>
            <a:endParaRPr lang="en-US" dirty="0" smtClean="0"/>
          </a:p>
          <a:p>
            <a:pPr lvl="2">
              <a:buNone/>
            </a:pPr>
            <a:r>
              <a:rPr lang="en-US" dirty="0" smtClean="0"/>
              <a:t>Dell             100                            56          24                21            201</a:t>
            </a:r>
          </a:p>
          <a:p>
            <a:pPr lvl="2">
              <a:buNone/>
            </a:pPr>
            <a:endParaRPr lang="en-US" dirty="0" smtClean="0"/>
          </a:p>
          <a:p>
            <a:pPr lvl="2">
              <a:buNone/>
            </a:pPr>
            <a:endParaRPr lang="en-US" dirty="0" smtClean="0"/>
          </a:p>
          <a:p>
            <a:pPr lvl="2">
              <a:buNone/>
            </a:pPr>
            <a:endParaRPr lang="en-US" dirty="0" smtClean="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Alternatives</a:t>
            </a:r>
            <a:endParaRPr lang="en-US" dirty="0"/>
          </a:p>
        </p:txBody>
      </p:sp>
      <p:sp>
        <p:nvSpPr>
          <p:cNvPr id="3" name="Content Placeholder 2"/>
          <p:cNvSpPr>
            <a:spLocks noGrp="1"/>
          </p:cNvSpPr>
          <p:nvPr>
            <p:ph idx="1"/>
          </p:nvPr>
        </p:nvSpPr>
        <p:spPr/>
        <p:txBody>
          <a:bodyPr/>
          <a:lstStyle/>
          <a:p>
            <a:pPr algn="just"/>
            <a:r>
              <a:rPr lang="en-US" dirty="0" smtClean="0"/>
              <a:t>The six step in the decision-making process is choosing the best alternative or the one that generated the highest total. So best alternatives is Dell. So administration decided to purchase dell computer. </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1026</TotalTime>
  <Words>2051</Words>
  <Application>Microsoft Office PowerPoint</Application>
  <PresentationFormat>On-screen Show (4:3)</PresentationFormat>
  <Paragraphs>267</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Flow</vt:lpstr>
      <vt:lpstr>Engineering Economics &amp; Management</vt:lpstr>
      <vt:lpstr>Decision Making process</vt:lpstr>
      <vt:lpstr>Identifying a problem</vt:lpstr>
      <vt:lpstr>Identifying Decision Criteria</vt:lpstr>
      <vt:lpstr>Allocating Weights to the Criteria</vt:lpstr>
      <vt:lpstr>Allocating weights To The Criteria </vt:lpstr>
      <vt:lpstr>Developing Alternatives</vt:lpstr>
      <vt:lpstr>Analyzing Alternatives</vt:lpstr>
      <vt:lpstr>Selecting Alternatives</vt:lpstr>
      <vt:lpstr>Implementing the Alternative</vt:lpstr>
      <vt:lpstr>Evaluating Decision Effectiveness</vt:lpstr>
      <vt:lpstr>Strategic Management process</vt:lpstr>
      <vt:lpstr>Identifying the organization current Mission, Goals, and Strategies</vt:lpstr>
      <vt:lpstr>Doing an External Analysis</vt:lpstr>
      <vt:lpstr>Doing an Internal Analysis</vt:lpstr>
      <vt:lpstr>Formulating Strategies</vt:lpstr>
      <vt:lpstr>Implementing Strategies</vt:lpstr>
      <vt:lpstr>Evaluating Results</vt:lpstr>
      <vt:lpstr>Components of a Mission Statement</vt:lpstr>
      <vt:lpstr>Components of a Mission Statement</vt:lpstr>
      <vt:lpstr>Types of Organization</vt:lpstr>
      <vt:lpstr>Sole Proprietorship Organization</vt:lpstr>
      <vt:lpstr>Advantages/Disadvantages</vt:lpstr>
      <vt:lpstr>Partnership</vt:lpstr>
      <vt:lpstr>Joint Stock Companies</vt:lpstr>
      <vt:lpstr>Advantages / Disadvantages</vt:lpstr>
      <vt:lpstr>Private Limited Companies</vt:lpstr>
      <vt:lpstr>Public Limited Company</vt:lpstr>
      <vt:lpstr>Types Of Share</vt:lpstr>
      <vt:lpstr>Common stocks</vt:lpstr>
      <vt:lpstr>Preferred Stocks</vt:lpstr>
      <vt:lpstr>Preferred Stocks Types</vt:lpstr>
      <vt:lpstr>Joint venture</vt:lpstr>
      <vt:lpstr>Stock Exchange</vt:lpstr>
      <vt:lpstr>stock exchange</vt:lpstr>
      <vt:lpstr>Theory of Production</vt:lpstr>
      <vt:lpstr>Theory of Production</vt:lpstr>
      <vt:lpstr>Factor Of production</vt:lpstr>
      <vt:lpstr>Land</vt:lpstr>
      <vt:lpstr>Characteristics and Feature of Land</vt:lpstr>
      <vt:lpstr>Labour</vt:lpstr>
      <vt:lpstr>Depreciation</vt:lpstr>
      <vt:lpstr>Depreciation</vt:lpstr>
      <vt:lpstr>Bank</vt:lpstr>
      <vt:lpstr>Bank</vt:lpstr>
      <vt:lpstr>Banking</vt:lpstr>
      <vt:lpstr>Commercial Bank </vt:lpstr>
      <vt:lpstr> Characteristics / Features of a Bank  </vt:lpstr>
      <vt:lpstr>Characteristics / Features of a Bank ↓  </vt:lpstr>
      <vt:lpstr>                 production</vt:lpstr>
      <vt:lpstr>Six Sigma </vt:lpstr>
      <vt:lpstr>Break- Even Analysis</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irfan</dc:creator>
  <cp:lastModifiedBy>jamil ahmed</cp:lastModifiedBy>
  <cp:revision>188</cp:revision>
  <dcterms:created xsi:type="dcterms:W3CDTF">2013-04-30T03:55:55Z</dcterms:created>
  <dcterms:modified xsi:type="dcterms:W3CDTF">2013-05-26T10:37:41Z</dcterms:modified>
</cp:coreProperties>
</file>