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8" r:id="rId4"/>
    <p:sldId id="269" r:id="rId5"/>
    <p:sldId id="270" r:id="rId6"/>
    <p:sldId id="271" r:id="rId7"/>
    <p:sldId id="272" r:id="rId8"/>
    <p:sldId id="273" r:id="rId9"/>
    <p:sldId id="274" r:id="rId10"/>
    <p:sldId id="275" r:id="rId11"/>
    <p:sldId id="276" r:id="rId12"/>
    <p:sldId id="258" r:id="rId13"/>
    <p:sldId id="277" r:id="rId14"/>
    <p:sldId id="278" r:id="rId15"/>
    <p:sldId id="279" r:id="rId16"/>
    <p:sldId id="280" r:id="rId17"/>
    <p:sldId id="281" r:id="rId18"/>
    <p:sldId id="282" r:id="rId19"/>
    <p:sldId id="259" r:id="rId20"/>
    <p:sldId id="260" r:id="rId21"/>
    <p:sldId id="261" r:id="rId22"/>
    <p:sldId id="284" r:id="rId23"/>
    <p:sldId id="285" r:id="rId24"/>
    <p:sldId id="286" r:id="rId25"/>
    <p:sldId id="287" r:id="rId26"/>
    <p:sldId id="288" r:id="rId27"/>
    <p:sldId id="289" r:id="rId28"/>
    <p:sldId id="290" r:id="rId29"/>
    <p:sldId id="291" r:id="rId30"/>
    <p:sldId id="293" r:id="rId31"/>
    <p:sldId id="294" r:id="rId32"/>
    <p:sldId id="295" r:id="rId33"/>
    <p:sldId id="296" r:id="rId34"/>
    <p:sldId id="297" r:id="rId35"/>
    <p:sldId id="298" r:id="rId36"/>
    <p:sldId id="309" r:id="rId37"/>
    <p:sldId id="310" r:id="rId38"/>
    <p:sldId id="311" r:id="rId39"/>
    <p:sldId id="315" r:id="rId40"/>
    <p:sldId id="316" r:id="rId41"/>
    <p:sldId id="320" r:id="rId42"/>
    <p:sldId id="317" r:id="rId43"/>
    <p:sldId id="321" r:id="rId44"/>
    <p:sldId id="300" r:id="rId45"/>
    <p:sldId id="301" r:id="rId46"/>
    <p:sldId id="302" r:id="rId47"/>
    <p:sldId id="312" r:id="rId48"/>
    <p:sldId id="313" r:id="rId49"/>
    <p:sldId id="314" r:id="rId50"/>
    <p:sldId id="303" r:id="rId51"/>
    <p:sldId id="304" r:id="rId52"/>
    <p:sldId id="305" r:id="rId53"/>
    <p:sldId id="308" r:id="rId54"/>
    <p:sldId id="262" r:id="rId55"/>
    <p:sldId id="322" r:id="rId56"/>
    <p:sldId id="323" r:id="rId57"/>
    <p:sldId id="324" r:id="rId58"/>
    <p:sldId id="263" r:id="rId59"/>
    <p:sldId id="325" r:id="rId60"/>
    <p:sldId id="326" r:id="rId61"/>
    <p:sldId id="319" r:id="rId62"/>
    <p:sldId id="318"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557A09C-D22A-4C9A-9C91-8B4E4710FCDF}" type="datetimeFigureOut">
              <a:rPr lang="en-US" smtClean="0"/>
              <a:pPr/>
              <a:t>6/12/2013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49F1A7F-2377-4FE8-91C4-558D420362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7A09C-D22A-4C9A-9C91-8B4E4710FCDF}"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7A09C-D22A-4C9A-9C91-8B4E4710FCDF}"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57A09C-D22A-4C9A-9C91-8B4E4710FCDF}"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57A09C-D22A-4C9A-9C91-8B4E4710FCDF}" type="datetimeFigureOut">
              <a:rPr lang="en-US" smtClean="0"/>
              <a:pPr/>
              <a:t>6/12/2013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F1A7F-2377-4FE8-91C4-558D420362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57A09C-D22A-4C9A-9C91-8B4E4710FCDF}"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557A09C-D22A-4C9A-9C91-8B4E4710FCDF}" type="datetimeFigureOut">
              <a:rPr lang="en-US" smtClean="0"/>
              <a:pPr/>
              <a:t>6/12/2013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57A09C-D22A-4C9A-9C91-8B4E4710FCDF}" type="datetimeFigureOut">
              <a:rPr lang="en-US" smtClean="0"/>
              <a:pPr/>
              <a:t>6/12/2013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7A09C-D22A-4C9A-9C91-8B4E4710FCDF}" type="datetimeFigureOut">
              <a:rPr lang="en-US" smtClean="0"/>
              <a:pPr/>
              <a:t>6/12/2013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557A09C-D22A-4C9A-9C91-8B4E4710FCDF}"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F1A7F-2377-4FE8-91C4-558D420362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57A09C-D22A-4C9A-9C91-8B4E4710FCDF}" type="datetimeFigureOut">
              <a:rPr lang="en-US" smtClean="0"/>
              <a:pPr/>
              <a:t>6/12/2013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49F1A7F-2377-4FE8-91C4-558D4203625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557A09C-D22A-4C9A-9C91-8B4E4710FCDF}" type="datetimeFigureOut">
              <a:rPr lang="en-US" smtClean="0"/>
              <a:pPr/>
              <a:t>6/12/2013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9F1A7F-2377-4FE8-91C4-558D4203625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www.businessdictionary.com/definition/share.html" TargetMode="External"/><Relationship Id="rId13" Type="http://schemas.openxmlformats.org/officeDocument/2006/relationships/hyperlink" Target="http://www.businessdictionary.com/definition/exchange.html" TargetMode="External"/><Relationship Id="rId18" Type="http://schemas.openxmlformats.org/officeDocument/2006/relationships/hyperlink" Target="http://www.businessdictionary.com/definition/capital.html" TargetMode="External"/><Relationship Id="rId3" Type="http://schemas.openxmlformats.org/officeDocument/2006/relationships/hyperlink" Target="http://www.businessdictionary.com/definition/financial.html" TargetMode="External"/><Relationship Id="rId21" Type="http://schemas.openxmlformats.org/officeDocument/2006/relationships/hyperlink" Target="http://www.businessdictionary.com/definition/investor.html" TargetMode="External"/><Relationship Id="rId7" Type="http://schemas.openxmlformats.org/officeDocument/2006/relationships/hyperlink" Target="http://www.businessdictionary.com/definition/notes.html" TargetMode="External"/><Relationship Id="rId12" Type="http://schemas.openxmlformats.org/officeDocument/2006/relationships/hyperlink" Target="http://www.businessdictionary.com/definition/demand-and-supply.html" TargetMode="External"/><Relationship Id="rId17" Type="http://schemas.openxmlformats.org/officeDocument/2006/relationships/hyperlink" Target="http://www.businessdictionary.com/definition/municipality.html" TargetMode="External"/><Relationship Id="rId2" Type="http://schemas.openxmlformats.org/officeDocument/2006/relationships/hyperlink" Target="http://www.businessdictionary.com/definition/organized.html" TargetMode="External"/><Relationship Id="rId16" Type="http://schemas.openxmlformats.org/officeDocument/2006/relationships/hyperlink" Target="http://www.businessdictionary.com/definition/government.html" TargetMode="External"/><Relationship Id="rId20" Type="http://schemas.openxmlformats.org/officeDocument/2006/relationships/hyperlink" Target="http://www.businessdictionary.com/definition/savings.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bond.html" TargetMode="External"/><Relationship Id="rId11" Type="http://schemas.openxmlformats.org/officeDocument/2006/relationships/hyperlink" Target="http://www.businessdictionary.com/definition/force.html" TargetMode="External"/><Relationship Id="rId24" Type="http://schemas.openxmlformats.org/officeDocument/2006/relationships/hyperlink" Target="http://www.businessdictionary.com/definition/cash.html" TargetMode="External"/><Relationship Id="rId5" Type="http://schemas.openxmlformats.org/officeDocument/2006/relationships/hyperlink" Target="http://www.businessdictionary.com/definition/securities.html" TargetMode="External"/><Relationship Id="rId15" Type="http://schemas.openxmlformats.org/officeDocument/2006/relationships/hyperlink" Target="http://www.businessdictionary.com/definition/corporation.html" TargetMode="External"/><Relationship Id="rId23" Type="http://schemas.openxmlformats.org/officeDocument/2006/relationships/hyperlink" Target="http://www.businessdictionary.com/definition/sell.html" TargetMode="External"/><Relationship Id="rId10" Type="http://schemas.openxmlformats.org/officeDocument/2006/relationships/hyperlink" Target="http://www.businessdictionary.com/definition/price.html" TargetMode="External"/><Relationship Id="rId19" Type="http://schemas.openxmlformats.org/officeDocument/2006/relationships/hyperlink" Target="http://www.businessdictionary.com/definition/channeling.html" TargetMode="External"/><Relationship Id="rId4" Type="http://schemas.openxmlformats.org/officeDocument/2006/relationships/hyperlink" Target="http://www.businessdictionary.com/definition/market.html" TargetMode="External"/><Relationship Id="rId9" Type="http://schemas.openxmlformats.org/officeDocument/2006/relationships/hyperlink" Target="http://www.businessdictionary.com/definition/bought.html" TargetMode="External"/><Relationship Id="rId14" Type="http://schemas.openxmlformats.org/officeDocument/2006/relationships/hyperlink" Target="http://www.businessdictionary.com/definition/primary-market.html" TargetMode="External"/><Relationship Id="rId22" Type="http://schemas.openxmlformats.org/officeDocument/2006/relationships/hyperlink" Target="http://www.businessdictionary.com/definition/secondary-market.html"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www.businessdictionary.com/definition/order.html" TargetMode="External"/><Relationship Id="rId13" Type="http://schemas.openxmlformats.org/officeDocument/2006/relationships/hyperlink" Target="http://www.businessdictionary.com/definition/auction.html" TargetMode="External"/><Relationship Id="rId18" Type="http://schemas.openxmlformats.org/officeDocument/2006/relationships/hyperlink" Target="http://www.businessdictionary.com/definition/day.html" TargetMode="External"/><Relationship Id="rId3" Type="http://schemas.openxmlformats.org/officeDocument/2006/relationships/hyperlink" Target="http://www.businessdictionary.com/definition/trader.html" TargetMode="External"/><Relationship Id="rId21" Type="http://schemas.openxmlformats.org/officeDocument/2006/relationships/hyperlink" Target="http://www.businessdictionary.com/definition/London-Stock-Exchange-LSE.html" TargetMode="External"/><Relationship Id="rId7" Type="http://schemas.openxmlformats.org/officeDocument/2006/relationships/hyperlink" Target="http://www.businessdictionary.com/definition/trading-floor.html" TargetMode="External"/><Relationship Id="rId12" Type="http://schemas.openxmlformats.org/officeDocument/2006/relationships/hyperlink" Target="http://www.businessdictionary.com/definition/online.html" TargetMode="External"/><Relationship Id="rId17" Type="http://schemas.openxmlformats.org/officeDocument/2006/relationships/hyperlink" Target="http://www.businessdictionary.com/definition/seller.html" TargetMode="External"/><Relationship Id="rId2" Type="http://schemas.openxmlformats.org/officeDocument/2006/relationships/hyperlink" Target="http://www.businessdictionary.com/definition/listed.html" TargetMode="External"/><Relationship Id="rId16" Type="http://schemas.openxmlformats.org/officeDocument/2006/relationships/hyperlink" Target="http://www.businessdictionary.com/definition/bid.html" TargetMode="External"/><Relationship Id="rId20" Type="http://schemas.openxmlformats.org/officeDocument/2006/relationships/hyperlink" Target="http://www.businessdictionary.com/definition/New-York-Stock-Exchange-NYSE.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floor.html" TargetMode="External"/><Relationship Id="rId11" Type="http://schemas.openxmlformats.org/officeDocument/2006/relationships/hyperlink" Target="http://www.businessdictionary.com/definition/telephone.html" TargetMode="External"/><Relationship Id="rId5" Type="http://schemas.openxmlformats.org/officeDocument/2006/relationships/hyperlink" Target="http://www.businessdictionary.com/definition/trade.html" TargetMode="External"/><Relationship Id="rId15" Type="http://schemas.openxmlformats.org/officeDocument/2006/relationships/hyperlink" Target="http://www.businessdictionary.com/definition/competitive.html" TargetMode="External"/><Relationship Id="rId23" Type="http://schemas.openxmlformats.org/officeDocument/2006/relationships/hyperlink" Target="http://www.businessdictionary.com/definition/stock-market.html" TargetMode="External"/><Relationship Id="rId10" Type="http://schemas.openxmlformats.org/officeDocument/2006/relationships/hyperlink" Target="http://www.businessdictionary.com/definition/open.html" TargetMode="External"/><Relationship Id="rId19" Type="http://schemas.openxmlformats.org/officeDocument/2006/relationships/hyperlink" Target="http://www.businessdictionary.com/definition/method.html" TargetMode="External"/><Relationship Id="rId4" Type="http://schemas.openxmlformats.org/officeDocument/2006/relationships/hyperlink" Target="http://www.businessdictionary.com/definition/party.html" TargetMode="External"/><Relationship Id="rId9" Type="http://schemas.openxmlformats.org/officeDocument/2006/relationships/hyperlink" Target="http://www.businessdictionary.com/definition/instructions.html" TargetMode="External"/><Relationship Id="rId14" Type="http://schemas.openxmlformats.org/officeDocument/2006/relationships/hyperlink" Target="http://www.businessdictionary.com/definition/buyer.html" TargetMode="External"/><Relationship Id="rId22" Type="http://schemas.openxmlformats.org/officeDocument/2006/relationships/hyperlink" Target="http://www.businessdictionary.com/definition/Tokyo-Stock-Exchange-TSE.html"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en.wikipedia.org/wiki/Trade" TargetMode="External"/><Relationship Id="rId13" Type="http://schemas.openxmlformats.org/officeDocument/2006/relationships/hyperlink" Target="http://en.wikipedia.org/wiki/Consumption_(economics)" TargetMode="External"/><Relationship Id="rId3" Type="http://schemas.openxmlformats.org/officeDocument/2006/relationships/hyperlink" Target="http://en.wikipedia.org/wiki/Resource" TargetMode="External"/><Relationship Id="rId7" Type="http://schemas.openxmlformats.org/officeDocument/2006/relationships/hyperlink" Target="http://en.wikipedia.org/wiki/Gift_economy" TargetMode="External"/><Relationship Id="rId12" Type="http://schemas.openxmlformats.org/officeDocument/2006/relationships/hyperlink" Target="http://en.wikipedia.org/wiki/Packaging" TargetMode="External"/><Relationship Id="rId2" Type="http://schemas.openxmlformats.org/officeDocument/2006/relationships/hyperlink" Target="http://en.wikipedia.org/wiki/Production_(economics)" TargetMode="External"/><Relationship Id="rId1" Type="http://schemas.openxmlformats.org/officeDocument/2006/relationships/slideLayout" Target="../slideLayouts/slideLayout2.xml"/><Relationship Id="rId6" Type="http://schemas.openxmlformats.org/officeDocument/2006/relationships/hyperlink" Target="http://en.wikipedia.org/wiki/Gift" TargetMode="External"/><Relationship Id="rId11" Type="http://schemas.openxmlformats.org/officeDocument/2006/relationships/hyperlink" Target="http://en.wikipedia.org/wiki/Shipping" TargetMode="External"/><Relationship Id="rId5" Type="http://schemas.openxmlformats.org/officeDocument/2006/relationships/hyperlink" Target="http://en.wikipedia.org/wiki/Service_(economics)" TargetMode="External"/><Relationship Id="rId10" Type="http://schemas.openxmlformats.org/officeDocument/2006/relationships/hyperlink" Target="http://en.wikipedia.org/wiki/Manufacturing" TargetMode="External"/><Relationship Id="rId4" Type="http://schemas.openxmlformats.org/officeDocument/2006/relationships/hyperlink" Target="http://en.wikipedia.org/wiki/Good_(economics)" TargetMode="External"/><Relationship Id="rId9" Type="http://schemas.openxmlformats.org/officeDocument/2006/relationships/hyperlink" Target="http://en.wikipedia.org/wiki/Market_economy"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en.wikipedia.org/wiki/Flow_(mathematic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www.businessdictionary.com/definition/group.html" TargetMode="External"/><Relationship Id="rId13" Type="http://schemas.openxmlformats.org/officeDocument/2006/relationships/hyperlink" Target="http://www.businessdictionary.com/definition/human-resources.html" TargetMode="External"/><Relationship Id="rId18" Type="http://schemas.openxmlformats.org/officeDocument/2006/relationships/hyperlink" Target="http://www.businessdictionary.com/definition/production.html" TargetMode="External"/><Relationship Id="rId26" Type="http://schemas.openxmlformats.org/officeDocument/2006/relationships/hyperlink" Target="http://www.investorwords.com/17587/factor_of_production.html" TargetMode="External"/><Relationship Id="rId3" Type="http://schemas.openxmlformats.org/officeDocument/2006/relationships/hyperlink" Target="http://www.investorwords.com/4217/resource.html" TargetMode="External"/><Relationship Id="rId21" Type="http://schemas.openxmlformats.org/officeDocument/2006/relationships/hyperlink" Target="http://www.businessdictionary.com/definition/machine.html" TargetMode="External"/><Relationship Id="rId7" Type="http://schemas.openxmlformats.org/officeDocument/2006/relationships/hyperlink" Target="http://www.investorwords.com/10253/major.html" TargetMode="External"/><Relationship Id="rId12" Type="http://schemas.openxmlformats.org/officeDocument/2006/relationships/hyperlink" Target="http://www.businessdictionary.com/definition/labor.html" TargetMode="External"/><Relationship Id="rId17" Type="http://schemas.openxmlformats.org/officeDocument/2006/relationships/hyperlink" Target="http://www.investorwords.com/10691/previous.html" TargetMode="External"/><Relationship Id="rId25" Type="http://schemas.openxmlformats.org/officeDocument/2006/relationships/hyperlink" Target="http://www.businessdictionary.com/definition/knowledge.html" TargetMode="External"/><Relationship Id="rId2" Type="http://schemas.openxmlformats.org/officeDocument/2006/relationships/hyperlink" Target="http://www.businessdictionary.com/register.php?show_message=true" TargetMode="External"/><Relationship Id="rId16" Type="http://schemas.openxmlformats.org/officeDocument/2006/relationships/hyperlink" Target="http://www.investorwords.com/9032/bring.html" TargetMode="External"/><Relationship Id="rId20" Type="http://schemas.openxmlformats.org/officeDocument/2006/relationships/hyperlink" Target="http://www.investorguide.com/definition/management.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classified.html" TargetMode="External"/><Relationship Id="rId11" Type="http://schemas.openxmlformats.org/officeDocument/2006/relationships/hyperlink" Target="http://www.investorguide.com/definition/natural-resources.html" TargetMode="External"/><Relationship Id="rId24" Type="http://schemas.openxmlformats.org/officeDocument/2006/relationships/hyperlink" Target="http://www.businessdictionary.com/definition/nomenclature.html" TargetMode="External"/><Relationship Id="rId5" Type="http://schemas.openxmlformats.org/officeDocument/2006/relationships/hyperlink" Target="http://www.businessdictionary.com/definition/services.html" TargetMode="External"/><Relationship Id="rId15" Type="http://schemas.openxmlformats.org/officeDocument/2006/relationships/hyperlink" Target="http://www.businessdictionary.com/definition/enterprise.html" TargetMode="External"/><Relationship Id="rId23" Type="http://schemas.openxmlformats.org/officeDocument/2006/relationships/hyperlink" Target="http://www.businessdictionary.com/definition/money.html" TargetMode="External"/><Relationship Id="rId28" Type="http://schemas.openxmlformats.org/officeDocument/2006/relationships/hyperlink" Target="http://www.investorwords.com/3563/own.html" TargetMode="External"/><Relationship Id="rId10" Type="http://schemas.openxmlformats.org/officeDocument/2006/relationships/hyperlink" Target="http://www.investorwords.com/6221/all.html" TargetMode="External"/><Relationship Id="rId19" Type="http://schemas.openxmlformats.org/officeDocument/2006/relationships/hyperlink" Target="http://www.investorguide.com/definition/factor.html" TargetMode="External"/><Relationship Id="rId4" Type="http://schemas.openxmlformats.org/officeDocument/2006/relationships/hyperlink" Target="http://www.businessdictionary.com/definition/required.html" TargetMode="External"/><Relationship Id="rId9" Type="http://schemas.openxmlformats.org/officeDocument/2006/relationships/hyperlink" Target="http://www.investorwords.com/14432/land.html" TargetMode="External"/><Relationship Id="rId14" Type="http://schemas.openxmlformats.org/officeDocument/2006/relationships/hyperlink" Target="http://www.businessdictionary.com/definition/capital.html" TargetMode="External"/><Relationship Id="rId22" Type="http://schemas.openxmlformats.org/officeDocument/2006/relationships/hyperlink" Target="http://www.businessdictionary.com/definition/material.html" TargetMode="External"/><Relationship Id="rId27" Type="http://schemas.openxmlformats.org/officeDocument/2006/relationships/hyperlink" Target="http://www.investorwords.com/2656/its.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www.businessdictionary.com/definition/market-value.html" TargetMode="External"/><Relationship Id="rId13" Type="http://schemas.openxmlformats.org/officeDocument/2006/relationships/hyperlink" Target="http://www.businessdictionary.com/definition/currency.html" TargetMode="External"/><Relationship Id="rId3" Type="http://schemas.openxmlformats.org/officeDocument/2006/relationships/hyperlink" Target="http://www.businessdictionary.com/definition/user.html" TargetMode="External"/><Relationship Id="rId7" Type="http://schemas.openxmlformats.org/officeDocument/2006/relationships/hyperlink" Target="http://www.businessdictionary.com/definition/commerce.html" TargetMode="External"/><Relationship Id="rId12" Type="http://schemas.openxmlformats.org/officeDocument/2006/relationships/hyperlink" Target="http://www.businessdictionary.com/definition/exchange-value.html" TargetMode="External"/><Relationship Id="rId2" Type="http://schemas.openxmlformats.org/officeDocument/2006/relationships/hyperlink" Target="http://www.businessdictionary.com/definition/accounting-period.html" TargetMode="External"/><Relationship Id="rId16" Type="http://schemas.openxmlformats.org/officeDocument/2006/relationships/hyperlink" Target="http://www.businessdictionary.com/definition/floating-exchange-rate.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amortization.html" TargetMode="External"/><Relationship Id="rId11" Type="http://schemas.openxmlformats.org/officeDocument/2006/relationships/hyperlink" Target="http://www.businessdictionary.com/definition/foreign-exchange-Forex-or-FX.html" TargetMode="External"/><Relationship Id="rId5" Type="http://schemas.openxmlformats.org/officeDocument/2006/relationships/hyperlink" Target="http://www.businessdictionary.com/definition/intangible-asset.html" TargetMode="External"/><Relationship Id="rId15" Type="http://schemas.openxmlformats.org/officeDocument/2006/relationships/hyperlink" Target="http://www.businessdictionary.com/definition/economy.html" TargetMode="External"/><Relationship Id="rId10" Type="http://schemas.openxmlformats.org/officeDocument/2006/relationships/hyperlink" Target="http://www.businessdictionary.com/definition/useful-life.html" TargetMode="External"/><Relationship Id="rId4" Type="http://schemas.openxmlformats.org/officeDocument/2006/relationships/hyperlink" Target="http://www.businessdictionary.com/definition/method.html" TargetMode="External"/><Relationship Id="rId9" Type="http://schemas.openxmlformats.org/officeDocument/2006/relationships/hyperlink" Target="http://www.businessdictionary.com/definition/economics.html" TargetMode="External"/><Relationship Id="rId14" Type="http://schemas.openxmlformats.org/officeDocument/2006/relationships/hyperlink" Target="http://www.businessdictionary.com/definition/government.html"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www.businessdictionary.com/definition/loan.html" TargetMode="External"/><Relationship Id="rId13" Type="http://schemas.openxmlformats.org/officeDocument/2006/relationships/hyperlink" Target="http://www.businessdictionary.com/definition/financial-services.html" TargetMode="External"/><Relationship Id="rId3" Type="http://schemas.openxmlformats.org/officeDocument/2006/relationships/hyperlink" Target="http://www.businessdictionary.com/definition/government.html" TargetMode="External"/><Relationship Id="rId7" Type="http://schemas.openxmlformats.org/officeDocument/2006/relationships/hyperlink" Target="http://www.businessdictionary.com/definition/check.html" TargetMode="External"/><Relationship Id="rId12" Type="http://schemas.openxmlformats.org/officeDocument/2006/relationships/hyperlink" Target="http://www.businessdictionary.com/definition/provide.html" TargetMode="External"/><Relationship Id="rId2" Type="http://schemas.openxmlformats.org/officeDocument/2006/relationships/hyperlink" Target="http://www.businessdictionary.com/definition/establishment.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interest.html" TargetMode="External"/><Relationship Id="rId11" Type="http://schemas.openxmlformats.org/officeDocument/2006/relationships/hyperlink" Target="http://www.businessdictionary.com/definition/financial-transaction.html" TargetMode="External"/><Relationship Id="rId5" Type="http://schemas.openxmlformats.org/officeDocument/2006/relationships/hyperlink" Target="http://www.businessdictionary.com/definition/pay.html" TargetMode="External"/><Relationship Id="rId10" Type="http://schemas.openxmlformats.org/officeDocument/2006/relationships/hyperlink" Target="http://www.businessdictionary.com/definition/intermediary.html" TargetMode="External"/><Relationship Id="rId4" Type="http://schemas.openxmlformats.org/officeDocument/2006/relationships/hyperlink" Target="http://www.businessdictionary.com/definition/deposit.html" TargetMode="External"/><Relationship Id="rId9" Type="http://schemas.openxmlformats.org/officeDocument/2006/relationships/hyperlink" Target="http://www.businessdictionary.com/definition/act.html" TargetMode="External"/><Relationship Id="rId14" Type="http://schemas.openxmlformats.org/officeDocument/2006/relationships/hyperlink" Target="http://www.businessdictionary.com/definition/customer.html"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openxmlformats.org/officeDocument/2006/relationships/hyperlink" Target="http://www.businessdictionary.com/definition/idea.html" TargetMode="External"/><Relationship Id="rId13" Type="http://schemas.openxmlformats.org/officeDocument/2006/relationships/hyperlink" Target="http://www.businessdictionary.com/definition/resource.html" TargetMode="External"/><Relationship Id="rId3" Type="http://schemas.openxmlformats.org/officeDocument/2006/relationships/hyperlink" Target="http://www.businessdictionary.com/definition/tangible.html" TargetMode="External"/><Relationship Id="rId7" Type="http://schemas.openxmlformats.org/officeDocument/2006/relationships/hyperlink" Target="http://www.businessdictionary.com/definition/intangible.html" TargetMode="External"/><Relationship Id="rId12" Type="http://schemas.openxmlformats.org/officeDocument/2006/relationships/hyperlink" Target="http://www.businessdictionary.com/definition/services.html" TargetMode="External"/><Relationship Id="rId17" Type="http://schemas.openxmlformats.org/officeDocument/2006/relationships/hyperlink" Target="http://www.businessdictionary.com/definition/exchange-value.html" TargetMode="External"/><Relationship Id="rId2" Type="http://schemas.openxmlformats.org/officeDocument/2006/relationships/hyperlink" Target="http://www.businessdictionary.com/definition/method.html" TargetMode="External"/><Relationship Id="rId16" Type="http://schemas.openxmlformats.org/officeDocument/2006/relationships/hyperlink" Target="http://www.businessdictionary.com/definition/output.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subassembly.html" TargetMode="External"/><Relationship Id="rId11" Type="http://schemas.openxmlformats.org/officeDocument/2006/relationships/hyperlink" Target="http://www.businessdictionary.com/definition/goods.html" TargetMode="External"/><Relationship Id="rId5" Type="http://schemas.openxmlformats.org/officeDocument/2006/relationships/hyperlink" Target="http://www.businessdictionary.com/definition/semi-finished-good-SFG.html" TargetMode="External"/><Relationship Id="rId15" Type="http://schemas.openxmlformats.org/officeDocument/2006/relationships/hyperlink" Target="http://www.businessdictionary.com/definition/create.html" TargetMode="External"/><Relationship Id="rId10" Type="http://schemas.openxmlformats.org/officeDocument/2006/relationships/hyperlink" Target="http://www.businessdictionary.com/definition/knowledge.html" TargetMode="External"/><Relationship Id="rId4" Type="http://schemas.openxmlformats.org/officeDocument/2006/relationships/hyperlink" Target="http://www.investorguide.com/definition/raw-materials.html" TargetMode="External"/><Relationship Id="rId9" Type="http://schemas.openxmlformats.org/officeDocument/2006/relationships/hyperlink" Target="http://www.businessdictionary.com/definition/information.html" TargetMode="External"/><Relationship Id="rId14" Type="http://schemas.openxmlformats.org/officeDocument/2006/relationships/hyperlink" Target="http://www.businessdictionary.com/definition/process.html"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www.investorwords.com/1992/fixed_cost.html" TargetMode="External"/><Relationship Id="rId3" Type="http://schemas.openxmlformats.org/officeDocument/2006/relationships/hyperlink" Target="http://www.investorwords.com/8844/approximate.html" TargetMode="External"/><Relationship Id="rId7" Type="http://schemas.openxmlformats.org/officeDocument/2006/relationships/hyperlink" Target="http://www.investorwords.com/7194/profitable.html" TargetMode="External"/><Relationship Id="rId2" Type="http://schemas.openxmlformats.org/officeDocument/2006/relationships/hyperlink" Target="http://www.investorwords.com/9063/calculation.html" TargetMode="External"/><Relationship Id="rId1" Type="http://schemas.openxmlformats.org/officeDocument/2006/relationships/slideLayout" Target="../slideLayouts/slideLayout2.xml"/><Relationship Id="rId6" Type="http://schemas.openxmlformats.org/officeDocument/2006/relationships/hyperlink" Target="http://www.investorwords.com/1148/cost.html" TargetMode="External"/><Relationship Id="rId5" Type="http://schemas.openxmlformats.org/officeDocument/2006/relationships/hyperlink" Target="http://www.investorwords.com/1178/cover.html" TargetMode="External"/><Relationship Id="rId10" Type="http://schemas.openxmlformats.org/officeDocument/2006/relationships/hyperlink" Target="http://www.investorwords.com/3880/profit.html" TargetMode="External"/><Relationship Id="rId4" Type="http://schemas.openxmlformats.org/officeDocument/2006/relationships/hyperlink" Target="http://www.investorwords.com/16732/sales_volume.html" TargetMode="External"/><Relationship Id="rId9" Type="http://schemas.openxmlformats.org/officeDocument/2006/relationships/hyperlink" Target="http://www.investorwords.com/5221/variable_cost.html"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www.investorwords.com/7717/sold.html" TargetMode="External"/><Relationship Id="rId3" Type="http://schemas.openxmlformats.org/officeDocument/2006/relationships/hyperlink" Target="http://www.investorwords.com/5209/value.html" TargetMode="External"/><Relationship Id="rId7" Type="http://schemas.openxmlformats.org/officeDocument/2006/relationships/hyperlink" Target="http://www.investorwords.com/9032/bring.html" TargetMode="External"/><Relationship Id="rId2" Type="http://schemas.openxmlformats.org/officeDocument/2006/relationships/hyperlink" Target="http://www.investorwords.com/register.php?show_message=true" TargetMode="External"/><Relationship Id="rId1" Type="http://schemas.openxmlformats.org/officeDocument/2006/relationships/slideLayout" Target="../slideLayouts/slideLayout2.xml"/><Relationship Id="rId6" Type="http://schemas.openxmlformats.org/officeDocument/2006/relationships/hyperlink" Target="http://www.investorwords.com/6664/service.html" TargetMode="External"/><Relationship Id="rId5" Type="http://schemas.openxmlformats.org/officeDocument/2006/relationships/hyperlink" Target="http://www.investorwords.com/3874/product.html" TargetMode="External"/><Relationship Id="rId4" Type="http://schemas.openxmlformats.org/officeDocument/2006/relationships/hyperlink" Target="http://www.investorwords.com/5341/worth.html"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businessdictionary.com/definition/value.html" TargetMode="External"/><Relationship Id="rId2" Type="http://schemas.openxmlformats.org/officeDocument/2006/relationships/hyperlink" Target="http://www.businessdictionary.com/definition/amount.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buyer.html" TargetMode="External"/><Relationship Id="rId5" Type="http://schemas.openxmlformats.org/officeDocument/2006/relationships/hyperlink" Target="http://www.businessdictionary.com/definition/cash.html" TargetMode="External"/><Relationship Id="rId4" Type="http://schemas.openxmlformats.org/officeDocument/2006/relationships/hyperlink" Target="http://www.businessdictionary.com/definition/final-good-service.html"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en.wikipedia.org/wiki/Capital_(economics)" TargetMode="External"/><Relationship Id="rId2" Type="http://schemas.openxmlformats.org/officeDocument/2006/relationships/hyperlink" Target="http://en.wikipedia.org/wiki/Investment" TargetMode="External"/><Relationship Id="rId1" Type="http://schemas.openxmlformats.org/officeDocument/2006/relationships/slideLayout" Target="../slideLayouts/slideLayout2.xml"/><Relationship Id="rId4" Type="http://schemas.openxmlformats.org/officeDocument/2006/relationships/hyperlink" Target="http://en.wikipedia.org/wiki/Capital_budgeting"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www.investorwords.com/10228/lose.html" TargetMode="External"/><Relationship Id="rId13" Type="http://schemas.openxmlformats.org/officeDocument/2006/relationships/hyperlink" Target="http://www.investorwords.com/273/asset.html" TargetMode="External"/><Relationship Id="rId18" Type="http://schemas.openxmlformats.org/officeDocument/2006/relationships/hyperlink" Target="http://www.investorwords.com/992/company.html" TargetMode="External"/><Relationship Id="rId26" Type="http://schemas.openxmlformats.org/officeDocument/2006/relationships/hyperlink" Target="http://www.investorwords.com/12803/buyer.html" TargetMode="External"/><Relationship Id="rId3" Type="http://schemas.openxmlformats.org/officeDocument/2006/relationships/hyperlink" Target="http://www.investorwords.com/10842/reduce.html" TargetMode="External"/><Relationship Id="rId21" Type="http://schemas.openxmlformats.org/officeDocument/2006/relationships/hyperlink" Target="http://www.investorwords.com/1335/decline.html" TargetMode="External"/><Relationship Id="rId7" Type="http://schemas.openxmlformats.org/officeDocument/2006/relationships/hyperlink" Target="http://www.investorwords.com/3376/obsolescence.html" TargetMode="External"/><Relationship Id="rId12" Type="http://schemas.openxmlformats.org/officeDocument/2006/relationships/hyperlink" Target="http://www.investorwords.com/5348/write_off.html" TargetMode="External"/><Relationship Id="rId17" Type="http://schemas.openxmlformats.org/officeDocument/2006/relationships/hyperlink" Target="http://www.investorwords.com/10230/lower.html" TargetMode="External"/><Relationship Id="rId25" Type="http://schemas.openxmlformats.org/officeDocument/2006/relationships/hyperlink" Target="http://www.investorwords.com/1758/Euro.html" TargetMode="External"/><Relationship Id="rId2" Type="http://schemas.openxmlformats.org/officeDocument/2006/relationships/hyperlink" Target="http://www.investorwords.com/1842/expense.html" TargetMode="External"/><Relationship Id="rId16" Type="http://schemas.openxmlformats.org/officeDocument/2006/relationships/hyperlink" Target="http://www.investorwords.com/3307/non_cash_expense.html" TargetMode="External"/><Relationship Id="rId20" Type="http://schemas.openxmlformats.org/officeDocument/2006/relationships/hyperlink" Target="http://www.investorwords.com/2084/free_cash_flow.html" TargetMode="External"/><Relationship Id="rId1" Type="http://schemas.openxmlformats.org/officeDocument/2006/relationships/slideLayout" Target="../slideLayouts/slideLayout2.xml"/><Relationship Id="rId6" Type="http://schemas.openxmlformats.org/officeDocument/2006/relationships/hyperlink" Target="http://www.investorwords.com/5296/wear_and_tear.html" TargetMode="External"/><Relationship Id="rId11" Type="http://schemas.openxmlformats.org/officeDocument/2006/relationships/hyperlink" Target="http://www.investorwords.com/18991/accounting_method.html" TargetMode="External"/><Relationship Id="rId24" Type="http://schemas.openxmlformats.org/officeDocument/2006/relationships/hyperlink" Target="http://www.investorwords.com/8787/against.html" TargetMode="External"/><Relationship Id="rId5" Type="http://schemas.openxmlformats.org/officeDocument/2006/relationships/hyperlink" Target="http://www.investorwords.com/7202/result.html" TargetMode="External"/><Relationship Id="rId15" Type="http://schemas.openxmlformats.org/officeDocument/2006/relationships/hyperlink" Target="http://www.investorwords.com/3669/period.html" TargetMode="External"/><Relationship Id="rId23" Type="http://schemas.openxmlformats.org/officeDocument/2006/relationships/hyperlink" Target="http://www.investorwords.com/1240/currency.html" TargetMode="External"/><Relationship Id="rId28" Type="http://schemas.openxmlformats.org/officeDocument/2006/relationships/hyperlink" Target="http://www.investorwords.com/205/amount.html" TargetMode="External"/><Relationship Id="rId10" Type="http://schemas.openxmlformats.org/officeDocument/2006/relationships/hyperlink" Target="http://www.investorwords.com/5193/useful_life.html" TargetMode="External"/><Relationship Id="rId19" Type="http://schemas.openxmlformats.org/officeDocument/2006/relationships/hyperlink" Target="http://www.investorwords.com/1618/earnings.html" TargetMode="External"/><Relationship Id="rId4" Type="http://schemas.openxmlformats.org/officeDocument/2006/relationships/hyperlink" Target="http://www.investorwords.com/5209/value.html" TargetMode="External"/><Relationship Id="rId9" Type="http://schemas.openxmlformats.org/officeDocument/2006/relationships/hyperlink" Target="http://www.investorwords.com/17544/depreciate.html" TargetMode="External"/><Relationship Id="rId14" Type="http://schemas.openxmlformats.org/officeDocument/2006/relationships/hyperlink" Target="http://www.investorwords.com/1148/cost.html" TargetMode="External"/><Relationship Id="rId22" Type="http://schemas.openxmlformats.org/officeDocument/2006/relationships/hyperlink" Target="http://www.investorwords.com/994/comparison.html" TargetMode="External"/><Relationship Id="rId27" Type="http://schemas.openxmlformats.org/officeDocument/2006/relationships/hyperlink" Target="http://www.investorwords.com/7129/dollar.html"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hyperlink" Target="http://www.businessdictionary.com/definition/profit.html" TargetMode="External"/><Relationship Id="rId13" Type="http://schemas.openxmlformats.org/officeDocument/2006/relationships/hyperlink" Target="http://www.businessdictionary.com/definition/contract.html" TargetMode="External"/><Relationship Id="rId3" Type="http://schemas.openxmlformats.org/officeDocument/2006/relationships/hyperlink" Target="http://www.businessdictionary.com/definition/requirements.html" TargetMode="External"/><Relationship Id="rId7" Type="http://schemas.openxmlformats.org/officeDocument/2006/relationships/hyperlink" Target="http://www.businessdictionary.com/definition/shareholder.html" TargetMode="External"/><Relationship Id="rId12" Type="http://schemas.openxmlformats.org/officeDocument/2006/relationships/hyperlink" Target="http://www.businessdictionary.com/definition/sell.html" TargetMode="External"/><Relationship Id="rId2" Type="http://schemas.openxmlformats.org/officeDocument/2006/relationships/hyperlink" Target="http://www.businessdictionary.com/definition/legal.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stockholder.html" TargetMode="External"/><Relationship Id="rId11" Type="http://schemas.openxmlformats.org/officeDocument/2006/relationships/hyperlink" Target="http://www.businessdictionary.com/definition/buy.html" TargetMode="External"/><Relationship Id="rId5" Type="http://schemas.openxmlformats.org/officeDocument/2006/relationships/hyperlink" Target="http://www.businessdictionary.com/definition/owner.html" TargetMode="External"/><Relationship Id="rId10" Type="http://schemas.openxmlformats.org/officeDocument/2006/relationships/hyperlink" Target="http://www.businessdictionary.com/definition/characteristic.html" TargetMode="External"/><Relationship Id="rId4" Type="http://schemas.openxmlformats.org/officeDocument/2006/relationships/hyperlink" Target="http://www.businessdictionary.com/definition/entity.html" TargetMode="External"/><Relationship Id="rId9" Type="http://schemas.openxmlformats.org/officeDocument/2006/relationships/hyperlink" Target="http://www.businessdictionary.com/definition/operations.html" TargetMode="External"/><Relationship Id="rId14" Type="http://schemas.openxmlformats.org/officeDocument/2006/relationships/hyperlink" Target="http://www.businessdictionary.com/definition/person.html"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www.businessdictionary.com/definition/capacity.html" TargetMode="External"/><Relationship Id="rId3" Type="http://schemas.openxmlformats.org/officeDocument/2006/relationships/hyperlink" Target="http://www.businessdictionary.com/definition/limited.html" TargetMode="External"/><Relationship Id="rId7" Type="http://schemas.openxmlformats.org/officeDocument/2006/relationships/hyperlink" Target="http://www.businessdictionary.com/definition/resource.html" TargetMode="External"/><Relationship Id="rId12" Type="http://schemas.openxmlformats.org/officeDocument/2006/relationships/hyperlink" Target="http://www.businessdictionary.com/definition/authority.html" TargetMode="External"/><Relationship Id="rId2" Type="http://schemas.openxmlformats.org/officeDocument/2006/relationships/hyperlink" Target="http://www.businessdictionary.com/definition/limited-liability.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obligor.html" TargetMode="External"/><Relationship Id="rId11" Type="http://schemas.openxmlformats.org/officeDocument/2006/relationships/hyperlink" Target="http://www.businessdictionary.com/definition/share.html" TargetMode="External"/><Relationship Id="rId5" Type="http://schemas.openxmlformats.org/officeDocument/2006/relationships/hyperlink" Target="http://www.businessdictionary.com/definition/creditor.html" TargetMode="External"/><Relationship Id="rId10" Type="http://schemas.openxmlformats.org/officeDocument/2006/relationships/hyperlink" Target="http://www.businessdictionary.com/definition/sale.html" TargetMode="External"/><Relationship Id="rId4" Type="http://schemas.openxmlformats.org/officeDocument/2006/relationships/hyperlink" Target="http://www.businessdictionary.com/definition/liability.html" TargetMode="External"/><Relationship Id="rId9" Type="http://schemas.openxmlformats.org/officeDocument/2006/relationships/hyperlink" Target="http://www.businessdictionary.com/definition/ownership.html"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www.merriam-webster.com/dictionary/potbelly" TargetMode="External"/><Relationship Id="rId2" Type="http://schemas.openxmlformats.org/officeDocument/2006/relationships/hyperlink" Target="http://www.merriam-webster.com/dictionary/corporative" TargetMode="External"/><Relationship Id="rId1" Type="http://schemas.openxmlformats.org/officeDocument/2006/relationships/slideLayout" Target="../slideLayouts/slideLayout2.xml"/><Relationship Id="rId5" Type="http://schemas.openxmlformats.org/officeDocument/2006/relationships/hyperlink" Target="http://www.wordcentral.com/cgi-bin/student?book=Student&amp;va=corporation" TargetMode="External"/><Relationship Id="rId4" Type="http://schemas.openxmlformats.org/officeDocument/2006/relationships/hyperlink" Target="http://www.learnersdictionary.com/search/corporation"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Engineering Economics &amp; Management</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Implementing the Alternative</a:t>
            </a:r>
            <a:endParaRPr lang="en-US" dirty="0"/>
          </a:p>
        </p:txBody>
      </p:sp>
      <p:sp>
        <p:nvSpPr>
          <p:cNvPr id="3" name="Content Placeholder 2"/>
          <p:cNvSpPr>
            <a:spLocks noGrp="1"/>
          </p:cNvSpPr>
          <p:nvPr>
            <p:ph idx="1"/>
          </p:nvPr>
        </p:nvSpPr>
        <p:spPr/>
        <p:txBody>
          <a:bodyPr/>
          <a:lstStyle/>
          <a:p>
            <a:pPr algn="just">
              <a:buNone/>
            </a:pPr>
            <a:r>
              <a:rPr lang="en-US" dirty="0" smtClean="0"/>
              <a:t>In the decision making process, after assessment all feature select best alternative is Dell computer. So purchase the Dell computer.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Evaluating Decision Effectiveness</a:t>
            </a:r>
            <a:endParaRPr lang="en-US" dirty="0"/>
          </a:p>
        </p:txBody>
      </p:sp>
      <p:sp>
        <p:nvSpPr>
          <p:cNvPr id="3" name="Content Placeholder 2"/>
          <p:cNvSpPr>
            <a:spLocks noGrp="1"/>
          </p:cNvSpPr>
          <p:nvPr>
            <p:ph idx="1"/>
          </p:nvPr>
        </p:nvSpPr>
        <p:spPr/>
        <p:txBody>
          <a:bodyPr/>
          <a:lstStyle/>
          <a:p>
            <a:pPr algn="just"/>
            <a:r>
              <a:rPr lang="en-US" dirty="0" smtClean="0"/>
              <a:t>The Last step in the decision-making process involves evaluating the outcome or result of the decision to see whether the problem was resolved. If the evaluation shows that problem still exists, then administration needs to assess what went wrong.</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Strategic Management process</a:t>
            </a:r>
            <a:endParaRPr lang="en-US" dirty="0"/>
          </a:p>
        </p:txBody>
      </p:sp>
      <p:sp>
        <p:nvSpPr>
          <p:cNvPr id="3" name="Content Placeholder 2"/>
          <p:cNvSpPr>
            <a:spLocks noGrp="1"/>
          </p:cNvSpPr>
          <p:nvPr>
            <p:ph idx="1"/>
          </p:nvPr>
        </p:nvSpPr>
        <p:spPr/>
        <p:txBody>
          <a:bodyPr/>
          <a:lstStyle/>
          <a:p>
            <a:r>
              <a:rPr lang="en-US" dirty="0" smtClean="0"/>
              <a:t>Identifying the Organization's Current Mission, Goals, and Strategies:</a:t>
            </a:r>
          </a:p>
          <a:p>
            <a:r>
              <a:rPr lang="en-US" dirty="0" smtClean="0"/>
              <a:t>Doing an External Analysis</a:t>
            </a:r>
          </a:p>
          <a:p>
            <a:r>
              <a:rPr lang="en-US" dirty="0" smtClean="0"/>
              <a:t>Doing an internal Analysis</a:t>
            </a:r>
          </a:p>
          <a:p>
            <a:r>
              <a:rPr lang="en-US" dirty="0" smtClean="0"/>
              <a:t>Formulating Strategies</a:t>
            </a:r>
          </a:p>
          <a:p>
            <a:r>
              <a:rPr lang="en-US" dirty="0" smtClean="0"/>
              <a:t>Implementing Strategies</a:t>
            </a:r>
          </a:p>
          <a:p>
            <a:r>
              <a:rPr lang="en-US" dirty="0" smtClean="0"/>
              <a:t>Evaluating Results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the organization current Mission, Goals, and Strategies</a:t>
            </a:r>
            <a:endParaRPr lang="en-US" dirty="0"/>
          </a:p>
        </p:txBody>
      </p:sp>
      <p:sp>
        <p:nvSpPr>
          <p:cNvPr id="3" name="Content Placeholder 2"/>
          <p:cNvSpPr>
            <a:spLocks noGrp="1"/>
          </p:cNvSpPr>
          <p:nvPr>
            <p:ph idx="1"/>
          </p:nvPr>
        </p:nvSpPr>
        <p:spPr/>
        <p:txBody>
          <a:bodyPr/>
          <a:lstStyle/>
          <a:p>
            <a:r>
              <a:rPr lang="en-US" dirty="0" smtClean="0"/>
              <a:t>Every organization needs a mission a statement of its purpose. Defining the mission forces managers to identify what it’s business to do. In this step organization set the current mission, goals and strategies.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an External Analysis</a:t>
            </a:r>
            <a:endParaRPr lang="en-US" dirty="0"/>
          </a:p>
        </p:txBody>
      </p:sp>
      <p:sp>
        <p:nvSpPr>
          <p:cNvPr id="3" name="Content Placeholder 2"/>
          <p:cNvSpPr>
            <a:spLocks noGrp="1"/>
          </p:cNvSpPr>
          <p:nvPr>
            <p:ph idx="1"/>
          </p:nvPr>
        </p:nvSpPr>
        <p:spPr/>
        <p:txBody>
          <a:bodyPr/>
          <a:lstStyle/>
          <a:p>
            <a:r>
              <a:rPr lang="en-US" dirty="0" smtClean="0"/>
              <a:t>Analyzing the external environment including all competitors, distributers, buyers, suppliers ,Location , demographic, Political/Legal, social, technology and Global Components.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Doing an Internal Analysis</a:t>
            </a:r>
            <a:endParaRPr lang="en-US" dirty="0"/>
          </a:p>
        </p:txBody>
      </p:sp>
      <p:sp>
        <p:nvSpPr>
          <p:cNvPr id="3" name="Content Placeholder 2"/>
          <p:cNvSpPr>
            <a:spLocks noGrp="1"/>
          </p:cNvSpPr>
          <p:nvPr>
            <p:ph idx="1"/>
          </p:nvPr>
        </p:nvSpPr>
        <p:spPr/>
        <p:txBody>
          <a:bodyPr/>
          <a:lstStyle/>
          <a:p>
            <a:pPr algn="just"/>
            <a:r>
              <a:rPr lang="en-US" dirty="0" smtClean="0"/>
              <a:t>The internal analysis, which provides important information about an organization’s specific resources and capabilities. An Organization’s resources are its assets include financial, physical, human and intangible that it use to develop, manufacture, and deliver product to customer.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Strategies</a:t>
            </a:r>
            <a:endParaRPr lang="en-US" dirty="0"/>
          </a:p>
        </p:txBody>
      </p:sp>
      <p:sp>
        <p:nvSpPr>
          <p:cNvPr id="3" name="Content Placeholder 2"/>
          <p:cNvSpPr>
            <a:spLocks noGrp="1"/>
          </p:cNvSpPr>
          <p:nvPr>
            <p:ph idx="1"/>
          </p:nvPr>
        </p:nvSpPr>
        <p:spPr/>
        <p:txBody>
          <a:bodyPr/>
          <a:lstStyle/>
          <a:p>
            <a:pPr algn="just"/>
            <a:r>
              <a:rPr lang="en-US" dirty="0" smtClean="0"/>
              <a:t>As managers formulate strategies They should consider the realities of the external environment and their available resources and capabilities in order to design strategies that will help an organization achieve its goals.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Strategies</a:t>
            </a:r>
            <a:endParaRPr lang="en-US" dirty="0"/>
          </a:p>
        </p:txBody>
      </p:sp>
      <p:sp>
        <p:nvSpPr>
          <p:cNvPr id="3" name="Content Placeholder 2"/>
          <p:cNvSpPr>
            <a:spLocks noGrp="1"/>
          </p:cNvSpPr>
          <p:nvPr>
            <p:ph idx="1"/>
          </p:nvPr>
        </p:nvSpPr>
        <p:spPr/>
        <p:txBody>
          <a:bodyPr/>
          <a:lstStyle/>
          <a:p>
            <a:pPr algn="just"/>
            <a:r>
              <a:rPr lang="en-US" dirty="0" smtClean="0"/>
              <a:t>Once strategies is formulated and the must be implemented. No Matter how effectively an organization has planned its strategies, performance will suffer if the strategies are not implement properly.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Results</a:t>
            </a:r>
            <a:endParaRPr lang="en-US" dirty="0"/>
          </a:p>
        </p:txBody>
      </p:sp>
      <p:sp>
        <p:nvSpPr>
          <p:cNvPr id="3" name="Content Placeholder 2"/>
          <p:cNvSpPr>
            <a:spLocks noGrp="1"/>
          </p:cNvSpPr>
          <p:nvPr>
            <p:ph idx="1"/>
          </p:nvPr>
        </p:nvSpPr>
        <p:spPr/>
        <p:txBody>
          <a:bodyPr/>
          <a:lstStyle/>
          <a:p>
            <a:pPr algn="just"/>
            <a:r>
              <a:rPr lang="en-US" dirty="0" smtClean="0"/>
              <a:t>The final step in the strategic management process is  evaluating results. How effective have the strategies been at helping the organization reach its goals. After assessment management understand strategy is good or bad.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a Mission Statement</a:t>
            </a:r>
            <a:endParaRPr lang="en-US" dirty="0"/>
          </a:p>
        </p:txBody>
      </p:sp>
      <p:sp>
        <p:nvSpPr>
          <p:cNvPr id="3" name="Content Placeholder 2"/>
          <p:cNvSpPr>
            <a:spLocks noGrp="1"/>
          </p:cNvSpPr>
          <p:nvPr>
            <p:ph idx="1"/>
          </p:nvPr>
        </p:nvSpPr>
        <p:spPr/>
        <p:txBody>
          <a:bodyPr/>
          <a:lstStyle/>
          <a:p>
            <a:r>
              <a:rPr lang="en-US" dirty="0" smtClean="0"/>
              <a:t>Customer</a:t>
            </a:r>
          </a:p>
          <a:p>
            <a:r>
              <a:rPr lang="en-US" dirty="0" smtClean="0"/>
              <a:t>Markets</a:t>
            </a:r>
          </a:p>
          <a:p>
            <a:r>
              <a:rPr lang="en-US" dirty="0" smtClean="0"/>
              <a:t>Concern for survival, growth, and profitability: financial Stability</a:t>
            </a:r>
          </a:p>
          <a:p>
            <a:r>
              <a:rPr lang="en-US" dirty="0" smtClean="0"/>
              <a:t>Philosophy: What are the firm basic belief, values.</a:t>
            </a:r>
          </a:p>
          <a:p>
            <a:endParaRPr lang="en-US" dirty="0" smtClean="0"/>
          </a:p>
          <a:p>
            <a:r>
              <a:rPr lang="en-US" dirty="0" smtClean="0"/>
              <a:t>Product or services</a:t>
            </a:r>
          </a:p>
          <a:p>
            <a:r>
              <a:rPr lang="en-US" dirty="0" smtClean="0"/>
              <a:t>Technology</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process</a:t>
            </a:r>
            <a:endParaRPr lang="en-US" dirty="0"/>
          </a:p>
        </p:txBody>
      </p:sp>
      <p:sp>
        <p:nvSpPr>
          <p:cNvPr id="3" name="Content Placeholder 2"/>
          <p:cNvSpPr>
            <a:spLocks noGrp="1"/>
          </p:cNvSpPr>
          <p:nvPr>
            <p:ph idx="1"/>
          </p:nvPr>
        </p:nvSpPr>
        <p:spPr/>
        <p:txBody>
          <a:bodyPr>
            <a:normAutofit/>
          </a:bodyPr>
          <a:lstStyle/>
          <a:p>
            <a:r>
              <a:rPr lang="en-US" dirty="0" smtClean="0"/>
              <a:t>Identifying  a Problem:</a:t>
            </a:r>
          </a:p>
          <a:p>
            <a:r>
              <a:rPr lang="en-US" dirty="0" smtClean="0"/>
              <a:t>Identifying Decision Criteria:</a:t>
            </a:r>
          </a:p>
          <a:p>
            <a:r>
              <a:rPr lang="en-US" dirty="0" smtClean="0"/>
              <a:t>Allocating Weights to the Criteria:</a:t>
            </a:r>
          </a:p>
          <a:p>
            <a:r>
              <a:rPr lang="en-US" dirty="0" smtClean="0"/>
              <a:t>Developing Alternatives:</a:t>
            </a:r>
          </a:p>
          <a:p>
            <a:r>
              <a:rPr lang="en-US" dirty="0" smtClean="0"/>
              <a:t>Analyzing Alternatives:</a:t>
            </a:r>
          </a:p>
          <a:p>
            <a:r>
              <a:rPr lang="en-US" dirty="0" smtClean="0"/>
              <a:t>Selecting an Alternative:</a:t>
            </a:r>
          </a:p>
          <a:p>
            <a:r>
              <a:rPr lang="en-US" dirty="0" smtClean="0"/>
              <a:t>Implementing the Alternative:</a:t>
            </a:r>
          </a:p>
          <a:p>
            <a:r>
              <a:rPr lang="en-US" dirty="0" smtClean="0"/>
              <a:t>Evaluating decision Effectiveness: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a Mission Statement</a:t>
            </a:r>
            <a:endParaRPr lang="en-US" dirty="0"/>
          </a:p>
        </p:txBody>
      </p:sp>
      <p:sp>
        <p:nvSpPr>
          <p:cNvPr id="3" name="Content Placeholder 2"/>
          <p:cNvSpPr>
            <a:spLocks noGrp="1"/>
          </p:cNvSpPr>
          <p:nvPr>
            <p:ph idx="1"/>
          </p:nvPr>
        </p:nvSpPr>
        <p:spPr/>
        <p:txBody>
          <a:bodyPr/>
          <a:lstStyle/>
          <a:p>
            <a:r>
              <a:rPr lang="en-US" dirty="0" smtClean="0"/>
              <a:t>Self Concept: Major competitive advantage and core competencies.</a:t>
            </a:r>
          </a:p>
          <a:p>
            <a:r>
              <a:rPr lang="en-US" dirty="0" smtClean="0"/>
              <a:t>Concern for Employees: Are employee a valuable asset of the firm.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Organization</a:t>
            </a:r>
            <a:endParaRPr lang="en-US" dirty="0"/>
          </a:p>
        </p:txBody>
      </p:sp>
      <p:sp>
        <p:nvSpPr>
          <p:cNvPr id="3" name="Content Placeholder 2"/>
          <p:cNvSpPr>
            <a:spLocks noGrp="1"/>
          </p:cNvSpPr>
          <p:nvPr>
            <p:ph idx="1"/>
          </p:nvPr>
        </p:nvSpPr>
        <p:spPr/>
        <p:txBody>
          <a:bodyPr/>
          <a:lstStyle/>
          <a:p>
            <a:r>
              <a:rPr lang="en-US" dirty="0" smtClean="0"/>
              <a:t>Sole Proprietorship organization</a:t>
            </a:r>
          </a:p>
          <a:p>
            <a:r>
              <a:rPr lang="en-US" dirty="0" smtClean="0"/>
              <a:t>Partnership Organization</a:t>
            </a:r>
          </a:p>
          <a:p>
            <a:r>
              <a:rPr lang="en-US" dirty="0" smtClean="0"/>
              <a:t>Joint Stock Organization</a:t>
            </a:r>
          </a:p>
          <a:p>
            <a:pPr marL="971550" lvl="1" indent="-514350">
              <a:buAutoNum type="alphaLcParenBoth"/>
            </a:pPr>
            <a:r>
              <a:rPr lang="en-US" dirty="0" smtClean="0"/>
              <a:t>Private Limited Company</a:t>
            </a:r>
          </a:p>
          <a:p>
            <a:pPr marL="971550" lvl="1" indent="-514350">
              <a:buAutoNum type="alphaLcParenBoth"/>
            </a:pPr>
            <a:r>
              <a:rPr lang="en-US" dirty="0" smtClean="0"/>
              <a:t>Public Limited Company</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Sole Proprietorship Organization</a:t>
            </a:r>
            <a:endParaRPr lang="en-US" dirty="0"/>
          </a:p>
        </p:txBody>
      </p:sp>
      <p:sp>
        <p:nvSpPr>
          <p:cNvPr id="3" name="Content Placeholder 2"/>
          <p:cNvSpPr>
            <a:spLocks noGrp="1"/>
          </p:cNvSpPr>
          <p:nvPr>
            <p:ph idx="1"/>
          </p:nvPr>
        </p:nvSpPr>
        <p:spPr/>
        <p:txBody>
          <a:bodyPr/>
          <a:lstStyle/>
          <a:p>
            <a:pPr algn="just"/>
            <a:r>
              <a:rPr lang="en-US" dirty="0" smtClean="0"/>
              <a:t>A single person own it. In this type of organization the individual owner supplies the capital needed to run the organization. He alone enjoys the profit and is responsible to pay all the losses or Liabilities.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Advantages/Disadvantages</a:t>
            </a:r>
            <a:endParaRPr lang="en-US" dirty="0"/>
          </a:p>
        </p:txBody>
      </p:sp>
      <p:sp>
        <p:nvSpPr>
          <p:cNvPr id="3" name="Content Placeholder 2"/>
          <p:cNvSpPr>
            <a:spLocks noGrp="1"/>
          </p:cNvSpPr>
          <p:nvPr>
            <p:ph idx="1"/>
          </p:nvPr>
        </p:nvSpPr>
        <p:spPr/>
        <p:txBody>
          <a:bodyPr/>
          <a:lstStyle/>
          <a:p>
            <a:r>
              <a:rPr lang="en-US" dirty="0" smtClean="0"/>
              <a:t>Availability  of capital for investment is limited</a:t>
            </a:r>
          </a:p>
          <a:p>
            <a:r>
              <a:rPr lang="en-US" dirty="0" smtClean="0"/>
              <a:t>The proprietor acts strictly to his decisions</a:t>
            </a:r>
          </a:p>
          <a:p>
            <a:endParaRPr lang="en-US" dirty="0" smtClean="0"/>
          </a:p>
          <a:p>
            <a:r>
              <a:rPr lang="en-US" dirty="0" smtClean="0"/>
              <a:t>Disadvantages:</a:t>
            </a:r>
          </a:p>
          <a:p>
            <a:r>
              <a:rPr lang="en-US" dirty="0" smtClean="0"/>
              <a:t>Limited amount of capital can be invested.</a:t>
            </a:r>
          </a:p>
          <a:p>
            <a:r>
              <a:rPr lang="en-US" dirty="0" smtClean="0"/>
              <a:t>In case of loss, investor has to bear it alone.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2800" dirty="0" smtClean="0">
                <a:solidFill>
                  <a:srgbClr val="FF0000"/>
                </a:solidFill>
              </a:rPr>
              <a:t>A partnership organization is one, which is formed by a group of persons with mutual understanding  and confidence</a:t>
            </a:r>
            <a:r>
              <a:rPr lang="en-US" sz="2800" dirty="0" smtClean="0"/>
              <a:t>. The maximum number of shareholders is 20.</a:t>
            </a:r>
          </a:p>
          <a:p>
            <a:pPr algn="just"/>
            <a:r>
              <a:rPr lang="en-US" sz="2800" dirty="0" smtClean="0"/>
              <a:t>Advantages:-</a:t>
            </a:r>
          </a:p>
          <a:p>
            <a:pPr algn="just"/>
            <a:r>
              <a:rPr lang="en-US" sz="2800" dirty="0" smtClean="0"/>
              <a:t>Liabilities are divided</a:t>
            </a:r>
          </a:p>
          <a:p>
            <a:pPr algn="just"/>
            <a:r>
              <a:rPr lang="en-US" sz="2800" dirty="0" smtClean="0"/>
              <a:t>Capital is much greater than in the sole proprietorship organization. </a:t>
            </a:r>
          </a:p>
          <a:p>
            <a:pPr algn="just"/>
            <a:r>
              <a:rPr lang="en-US" sz="2800" dirty="0" smtClean="0"/>
              <a:t>Disadvantages:-</a:t>
            </a:r>
          </a:p>
          <a:p>
            <a:pPr algn="just"/>
            <a:r>
              <a:rPr lang="en-US" sz="2800" dirty="0" smtClean="0"/>
              <a:t>The major disadvantage lies in the situation when the partners do not trust each other.</a:t>
            </a:r>
          </a:p>
          <a:p>
            <a:pPr algn="just"/>
            <a:endParaRPr lang="en-US" sz="2800" dirty="0" smtClean="0"/>
          </a:p>
          <a:p>
            <a:pPr algn="just"/>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Stock Companies</a:t>
            </a:r>
            <a:endParaRPr lang="en-US" dirty="0"/>
          </a:p>
        </p:txBody>
      </p:sp>
      <p:sp>
        <p:nvSpPr>
          <p:cNvPr id="3" name="Content Placeholder 2"/>
          <p:cNvSpPr>
            <a:spLocks noGrp="1"/>
          </p:cNvSpPr>
          <p:nvPr>
            <p:ph idx="1"/>
          </p:nvPr>
        </p:nvSpPr>
        <p:spPr/>
        <p:txBody>
          <a:bodyPr/>
          <a:lstStyle/>
          <a:p>
            <a:pPr algn="just"/>
            <a:r>
              <a:rPr lang="en-US" dirty="0" smtClean="0"/>
              <a:t>These companies have limited liabilities. In this system the capital is contributed by a large number of persons. It is voluntary association of individuals for profit, have a capital share divided into transferable shares of different values. Each share has equal value. The person who purchase the share is called shareholders. The managing body known as Board of Directors is elected by these shareholders.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 Disadvantages</a:t>
            </a:r>
            <a:endParaRPr lang="en-US" dirty="0"/>
          </a:p>
        </p:txBody>
      </p:sp>
      <p:sp>
        <p:nvSpPr>
          <p:cNvPr id="3" name="Content Placeholder 2"/>
          <p:cNvSpPr>
            <a:spLocks noGrp="1"/>
          </p:cNvSpPr>
          <p:nvPr>
            <p:ph idx="1"/>
          </p:nvPr>
        </p:nvSpPr>
        <p:spPr/>
        <p:txBody>
          <a:bodyPr/>
          <a:lstStyle/>
          <a:p>
            <a:r>
              <a:rPr lang="en-US" dirty="0" smtClean="0"/>
              <a:t>Advantages:</a:t>
            </a:r>
          </a:p>
          <a:p>
            <a:r>
              <a:rPr lang="en-US" dirty="0" smtClean="0"/>
              <a:t>Liabilities are Limited</a:t>
            </a:r>
          </a:p>
          <a:p>
            <a:r>
              <a:rPr lang="en-US" dirty="0" smtClean="0"/>
              <a:t>Great potentials of expansion</a:t>
            </a:r>
          </a:p>
          <a:p>
            <a:r>
              <a:rPr lang="en-US" dirty="0" smtClean="0"/>
              <a:t>Good managing capabilities can be exercised</a:t>
            </a:r>
          </a:p>
          <a:p>
            <a:r>
              <a:rPr lang="en-US" dirty="0" smtClean="0"/>
              <a:t>Disadvantages:</a:t>
            </a:r>
          </a:p>
          <a:p>
            <a:r>
              <a:rPr lang="en-US" dirty="0" smtClean="0"/>
              <a:t>Large numbers of legal formalities are to be fulfilled</a:t>
            </a:r>
          </a:p>
          <a:p>
            <a:r>
              <a:rPr lang="en-US" dirty="0" smtClean="0"/>
              <a:t>Decision Taken is very difficult.</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Private Limited Companies</a:t>
            </a:r>
            <a:endParaRPr lang="en-US" dirty="0"/>
          </a:p>
        </p:txBody>
      </p:sp>
      <p:sp>
        <p:nvSpPr>
          <p:cNvPr id="3" name="Content Placeholder 2"/>
          <p:cNvSpPr>
            <a:spLocks noGrp="1"/>
          </p:cNvSpPr>
          <p:nvPr>
            <p:ph idx="1"/>
          </p:nvPr>
        </p:nvSpPr>
        <p:spPr/>
        <p:txBody>
          <a:bodyPr/>
          <a:lstStyle/>
          <a:p>
            <a:r>
              <a:rPr lang="en-US" dirty="0" smtClean="0"/>
              <a:t>Two or more  persons can form this type of company. The maximum number of membership is 50. The government does not interfere the working of the system.</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Limited Company</a:t>
            </a:r>
            <a:endParaRPr lang="en-US" dirty="0"/>
          </a:p>
        </p:txBody>
      </p:sp>
      <p:sp>
        <p:nvSpPr>
          <p:cNvPr id="3" name="Content Placeholder 2"/>
          <p:cNvSpPr>
            <a:spLocks noGrp="1"/>
          </p:cNvSpPr>
          <p:nvPr>
            <p:ph idx="1"/>
          </p:nvPr>
        </p:nvSpPr>
        <p:spPr/>
        <p:txBody>
          <a:bodyPr/>
          <a:lstStyle/>
          <a:p>
            <a:pPr algn="just"/>
            <a:r>
              <a:rPr lang="en-US" dirty="0" smtClean="0"/>
              <a:t>The public limited company authorized by after the approval of Governments. Check and balance .The public limited company is subjected to grater control and supervision of the Government, which is necessary protect  the interest of the people's. The shares of these companies are offered in the stock exchange.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Share</a:t>
            </a:r>
            <a:endParaRPr lang="en-US" dirty="0"/>
          </a:p>
        </p:txBody>
      </p:sp>
      <p:sp>
        <p:nvSpPr>
          <p:cNvPr id="3" name="Content Placeholder 2"/>
          <p:cNvSpPr>
            <a:spLocks noGrp="1"/>
          </p:cNvSpPr>
          <p:nvPr>
            <p:ph idx="1"/>
          </p:nvPr>
        </p:nvSpPr>
        <p:spPr/>
        <p:txBody>
          <a:bodyPr/>
          <a:lstStyle/>
          <a:p>
            <a:pPr>
              <a:buNone/>
            </a:pPr>
            <a:r>
              <a:rPr lang="en-US" dirty="0" smtClean="0"/>
              <a:t>There are two types of shares</a:t>
            </a:r>
          </a:p>
          <a:p>
            <a:pPr>
              <a:buNone/>
            </a:pPr>
            <a:r>
              <a:rPr lang="en-US" dirty="0" smtClean="0"/>
              <a:t> (a) Common Shares</a:t>
            </a:r>
          </a:p>
          <a:p>
            <a:pPr>
              <a:buNone/>
            </a:pPr>
            <a:r>
              <a:rPr lang="en-US" dirty="0" smtClean="0"/>
              <a:t> (b)Preferred Shares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a problem</a:t>
            </a:r>
            <a:endParaRPr lang="en-US" dirty="0"/>
          </a:p>
        </p:txBody>
      </p:sp>
      <p:sp>
        <p:nvSpPr>
          <p:cNvPr id="3" name="Content Placeholder 2"/>
          <p:cNvSpPr>
            <a:spLocks noGrp="1"/>
          </p:cNvSpPr>
          <p:nvPr>
            <p:ph idx="1"/>
          </p:nvPr>
        </p:nvSpPr>
        <p:spPr/>
        <p:txBody>
          <a:bodyPr/>
          <a:lstStyle/>
          <a:p>
            <a:pPr algn="just"/>
            <a:r>
              <a:rPr lang="en-US" dirty="0" smtClean="0"/>
              <a:t>Every Decision start with a problem. Swedish  college students need new computer for lab because their old ones are not perfect working and increase number of computer. Now we have a problem purchase new computer.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stocks</a:t>
            </a:r>
            <a:endParaRPr lang="en-US" dirty="0"/>
          </a:p>
        </p:txBody>
      </p:sp>
      <p:sp>
        <p:nvSpPr>
          <p:cNvPr id="3" name="Content Placeholder 2"/>
          <p:cNvSpPr>
            <a:spLocks noGrp="1"/>
          </p:cNvSpPr>
          <p:nvPr>
            <p:ph idx="1"/>
          </p:nvPr>
        </p:nvSpPr>
        <p:spPr/>
        <p:txBody>
          <a:bodyPr>
            <a:normAutofit/>
          </a:bodyPr>
          <a:lstStyle/>
          <a:p>
            <a:pPr lvl="2" fontAlgn="base">
              <a:buNone/>
            </a:pPr>
            <a:endParaRPr lang="en-US" dirty="0" smtClean="0"/>
          </a:p>
          <a:p>
            <a:pPr algn="just" fontAlgn="base"/>
            <a:r>
              <a:rPr lang="en-US" b="1" dirty="0" smtClean="0"/>
              <a:t>Common Stocks</a:t>
            </a:r>
            <a:r>
              <a:rPr lang="en-US" dirty="0" smtClean="0"/>
              <a:t>: As the name suggests, t</a:t>
            </a:r>
          </a:p>
          <a:p>
            <a:pPr algn="just" fontAlgn="base">
              <a:buNone/>
            </a:pPr>
            <a:r>
              <a:rPr lang="en-US" dirty="0" smtClean="0"/>
              <a:t>his type of stocks are quite common. It is the basic stock a corporation issues. Buying a common stock will give you an advantage of owning the equity in the company. It has varied dividends/ or returns. Not only this, as one of the shareholders in the company, you have your say in voting for the board members as well.</a:t>
            </a:r>
          </a:p>
          <a:p>
            <a:pPr algn="just"/>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Stocks</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Preferred Stocks</a:t>
            </a:r>
            <a:r>
              <a:rPr lang="en-US" dirty="0" smtClean="0"/>
              <a:t>: These stocks are usually  between Common stock and bond. These stocks represent some degree of ownership in a company but usually don’t come with the same voting rights. Each share of preferred stock is normally paid a guaranteed dividend which receives first priority over common stock holders in the event of liquidation. Preferred shareholders always receive their dividends first and, in the event the company goes bankrupt, preferred shareholders are paid off before the common stockholders.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Stocks Types</a:t>
            </a:r>
            <a:endParaRPr lang="en-US"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The Preferred Stocks are further sub-divided into 4 categories:</a:t>
            </a:r>
          </a:p>
          <a:p>
            <a:pPr fontAlgn="base"/>
            <a:r>
              <a:rPr lang="en-US" b="1" dirty="0" smtClean="0"/>
              <a:t>Cumulative Preferred Stocks</a:t>
            </a:r>
            <a:r>
              <a:rPr lang="en-US" dirty="0" smtClean="0"/>
              <a:t>: This is more of a savings stock. In the case of cumulative stocks, if for some reason the dividends cannot be paid out one year, it is added to the dividends the following year and paid out in one larger amount.</a:t>
            </a:r>
          </a:p>
          <a:p>
            <a:pPr fontAlgn="base"/>
            <a:r>
              <a:rPr lang="en-US" b="1" dirty="0" smtClean="0"/>
              <a:t>Non-cumulative Preferred Stocks</a:t>
            </a:r>
            <a:r>
              <a:rPr lang="en-US" dirty="0" smtClean="0"/>
              <a:t>: In this case, the dividends skipped one year are not added to the following years’ dividends.</a:t>
            </a:r>
          </a:p>
          <a:p>
            <a:pPr fontAlgn="base"/>
            <a:r>
              <a:rPr lang="en-US" b="1" dirty="0" smtClean="0"/>
              <a:t>Callable/ Participating Preferred Stocks</a:t>
            </a:r>
            <a:r>
              <a:rPr lang="en-US" dirty="0" smtClean="0"/>
              <a:t>: These shares may receive higher than normal dividend payments if the company turns a larger than expected profit.</a:t>
            </a:r>
          </a:p>
          <a:p>
            <a:pPr fontAlgn="base"/>
            <a:r>
              <a:rPr lang="en-US" b="1" dirty="0" smtClean="0"/>
              <a:t>Convertible Preferred Stocks</a:t>
            </a:r>
            <a:r>
              <a:rPr lang="en-US" dirty="0" smtClean="0"/>
              <a:t>: This type gives you (stockholder) the right to convert your stocks into a fixed number of common stocks irrespective of market price.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Joint venture</a:t>
            </a:r>
            <a:endParaRPr lang="en-US" dirty="0"/>
          </a:p>
        </p:txBody>
      </p:sp>
      <p:sp>
        <p:nvSpPr>
          <p:cNvPr id="3" name="Content Placeholder 2"/>
          <p:cNvSpPr>
            <a:spLocks noGrp="1"/>
          </p:cNvSpPr>
          <p:nvPr>
            <p:ph idx="1"/>
          </p:nvPr>
        </p:nvSpPr>
        <p:spPr/>
        <p:txBody>
          <a:bodyPr/>
          <a:lstStyle/>
          <a:p>
            <a:r>
              <a:rPr lang="en-US" i="1" dirty="0" smtClean="0"/>
              <a:t>An association of two or more individuals or companies engaged in a  business enterprise for profit without actual partnership or incorporation; also called a joint adventure.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Stock Exchange</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t>
            </a:r>
          </a:p>
          <a:p>
            <a:r>
              <a:rPr lang="en-US" dirty="0" smtClean="0"/>
              <a:t>Definition:</a:t>
            </a:r>
          </a:p>
          <a:p>
            <a:r>
              <a:rPr lang="en-US" dirty="0" smtClean="0">
                <a:hlinkClick r:id="rId2"/>
              </a:rPr>
              <a:t>Organized</a:t>
            </a:r>
            <a:r>
              <a:rPr lang="en-US" dirty="0" smtClean="0"/>
              <a:t> and regulated </a:t>
            </a:r>
            <a:r>
              <a:rPr lang="en-US" dirty="0" smtClean="0">
                <a:hlinkClick r:id="rId3"/>
              </a:rPr>
              <a:t>financial</a:t>
            </a:r>
            <a:r>
              <a:rPr lang="en-US" dirty="0" smtClean="0"/>
              <a:t> </a:t>
            </a:r>
            <a:r>
              <a:rPr lang="en-US" dirty="0" smtClean="0">
                <a:hlinkClick r:id="rId4"/>
              </a:rPr>
              <a:t>market</a:t>
            </a:r>
            <a:r>
              <a:rPr lang="en-US" dirty="0" smtClean="0"/>
              <a:t> where </a:t>
            </a:r>
            <a:r>
              <a:rPr lang="en-US" dirty="0" smtClean="0">
                <a:hlinkClick r:id="rId5"/>
              </a:rPr>
              <a:t>securities</a:t>
            </a:r>
            <a:r>
              <a:rPr lang="en-US" dirty="0" smtClean="0"/>
              <a:t> (</a:t>
            </a:r>
            <a:r>
              <a:rPr lang="en-US" dirty="0" smtClean="0">
                <a:hlinkClick r:id="rId6"/>
              </a:rPr>
              <a:t>bonds</a:t>
            </a:r>
            <a:r>
              <a:rPr lang="en-US" dirty="0" smtClean="0"/>
              <a:t>, </a:t>
            </a:r>
            <a:r>
              <a:rPr lang="en-US" dirty="0" smtClean="0">
                <a:hlinkClick r:id="rId7"/>
              </a:rPr>
              <a:t>notes</a:t>
            </a:r>
            <a:r>
              <a:rPr lang="en-US" dirty="0" smtClean="0"/>
              <a:t>, </a:t>
            </a:r>
            <a:r>
              <a:rPr lang="en-US" dirty="0" smtClean="0">
                <a:hlinkClick r:id="rId8"/>
              </a:rPr>
              <a:t>shares</a:t>
            </a:r>
            <a:r>
              <a:rPr lang="en-US" dirty="0" smtClean="0"/>
              <a:t>) are </a:t>
            </a:r>
            <a:r>
              <a:rPr lang="en-US" dirty="0" smtClean="0">
                <a:hlinkClick r:id="rId9"/>
              </a:rPr>
              <a:t>bought</a:t>
            </a:r>
            <a:r>
              <a:rPr lang="en-US" dirty="0" smtClean="0"/>
              <a:t> and sold at </a:t>
            </a:r>
            <a:r>
              <a:rPr lang="en-US" dirty="0" smtClean="0">
                <a:hlinkClick r:id="rId10"/>
              </a:rPr>
              <a:t>prices</a:t>
            </a:r>
            <a:r>
              <a:rPr lang="en-US" dirty="0" smtClean="0"/>
              <a:t> governed by the </a:t>
            </a:r>
            <a:r>
              <a:rPr lang="en-US" dirty="0" smtClean="0">
                <a:hlinkClick r:id="rId11"/>
              </a:rPr>
              <a:t>forces</a:t>
            </a:r>
            <a:r>
              <a:rPr lang="en-US" dirty="0" smtClean="0"/>
              <a:t> of </a:t>
            </a:r>
            <a:r>
              <a:rPr lang="en-US" dirty="0" smtClean="0">
                <a:hlinkClick r:id="rId12"/>
              </a:rPr>
              <a:t>demand and supply</a:t>
            </a:r>
            <a:r>
              <a:rPr lang="en-US" dirty="0" smtClean="0"/>
              <a:t>. Stock </a:t>
            </a:r>
            <a:r>
              <a:rPr lang="en-US" dirty="0" smtClean="0">
                <a:hlinkClick r:id="rId13"/>
              </a:rPr>
              <a:t>exchanges</a:t>
            </a:r>
            <a:r>
              <a:rPr lang="en-US" dirty="0" smtClean="0"/>
              <a:t> basically serve as (1) </a:t>
            </a:r>
            <a:r>
              <a:rPr lang="en-US" dirty="0" smtClean="0">
                <a:hlinkClick r:id="rId14"/>
              </a:rPr>
              <a:t>primary markets</a:t>
            </a:r>
            <a:r>
              <a:rPr lang="en-US" dirty="0" smtClean="0"/>
              <a:t> where </a:t>
            </a:r>
            <a:r>
              <a:rPr lang="en-US" dirty="0" smtClean="0">
                <a:hlinkClick r:id="rId15"/>
              </a:rPr>
              <a:t>corporations</a:t>
            </a:r>
            <a:r>
              <a:rPr lang="en-US" dirty="0" smtClean="0"/>
              <a:t>, </a:t>
            </a:r>
            <a:r>
              <a:rPr lang="en-US" dirty="0" smtClean="0">
                <a:hlinkClick r:id="rId16"/>
              </a:rPr>
              <a:t>governments</a:t>
            </a:r>
            <a:r>
              <a:rPr lang="en-US" dirty="0" smtClean="0"/>
              <a:t>, </a:t>
            </a:r>
            <a:r>
              <a:rPr lang="en-US" dirty="0" smtClean="0">
                <a:hlinkClick r:id="rId17"/>
              </a:rPr>
              <a:t>municipalities</a:t>
            </a:r>
            <a:r>
              <a:rPr lang="en-US" dirty="0" smtClean="0"/>
              <a:t>, and other incorporated bodies can raise </a:t>
            </a:r>
            <a:r>
              <a:rPr lang="en-US" dirty="0" smtClean="0">
                <a:hlinkClick r:id="rId18"/>
              </a:rPr>
              <a:t>capital</a:t>
            </a:r>
            <a:r>
              <a:rPr lang="en-US" dirty="0" smtClean="0"/>
              <a:t> by </a:t>
            </a:r>
            <a:r>
              <a:rPr lang="en-US" dirty="0" err="1" smtClean="0">
                <a:hlinkClick r:id="rId19"/>
              </a:rPr>
              <a:t>channeling</a:t>
            </a:r>
            <a:r>
              <a:rPr lang="en-US" dirty="0" err="1" smtClean="0">
                <a:hlinkClick r:id="rId20"/>
              </a:rPr>
              <a:t>savings</a:t>
            </a:r>
            <a:r>
              <a:rPr lang="en-US" dirty="0" smtClean="0"/>
              <a:t> of the </a:t>
            </a:r>
            <a:r>
              <a:rPr lang="en-US" dirty="0" smtClean="0">
                <a:hlinkClick r:id="rId21"/>
              </a:rPr>
              <a:t>investors</a:t>
            </a:r>
            <a:r>
              <a:rPr lang="en-US" dirty="0" smtClean="0"/>
              <a:t> into productive ventures; and (2) </a:t>
            </a:r>
            <a:r>
              <a:rPr lang="en-US" dirty="0" smtClean="0">
                <a:hlinkClick r:id="rId22"/>
              </a:rPr>
              <a:t>secondary markets</a:t>
            </a:r>
            <a:r>
              <a:rPr lang="en-US" dirty="0" smtClean="0"/>
              <a:t> where investors can </a:t>
            </a:r>
            <a:r>
              <a:rPr lang="en-US" dirty="0" smtClean="0">
                <a:hlinkClick r:id="rId23"/>
              </a:rPr>
              <a:t>sell</a:t>
            </a:r>
            <a:r>
              <a:rPr lang="en-US" dirty="0" smtClean="0"/>
              <a:t> their securities to other investors for </a:t>
            </a:r>
            <a:r>
              <a:rPr lang="en-US" dirty="0" smtClean="0">
                <a:hlinkClick r:id="rId24"/>
              </a:rPr>
              <a:t>cash</a:t>
            </a:r>
            <a:r>
              <a:rPr lang="en-US" dirty="0" smtClean="0"/>
              <a:t>. </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stock exchange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all </a:t>
            </a:r>
            <a:r>
              <a:rPr lang="en-US" dirty="0" smtClean="0">
                <a:hlinkClick r:id="rId2"/>
              </a:rPr>
              <a:t>listed</a:t>
            </a:r>
            <a:r>
              <a:rPr lang="en-US" dirty="0" smtClean="0"/>
              <a:t> and </a:t>
            </a:r>
            <a:r>
              <a:rPr lang="en-US" dirty="0" smtClean="0">
                <a:hlinkClick r:id="rId3"/>
              </a:rPr>
              <a:t>trading</a:t>
            </a:r>
            <a:r>
              <a:rPr lang="en-US" dirty="0" smtClean="0"/>
              <a:t> </a:t>
            </a:r>
            <a:r>
              <a:rPr lang="en-US" dirty="0" smtClean="0">
                <a:hlinkClick r:id="rId4"/>
              </a:rPr>
              <a:t>parties</a:t>
            </a:r>
            <a:r>
              <a:rPr lang="en-US" dirty="0" smtClean="0"/>
              <a:t>. </a:t>
            </a:r>
            <a:r>
              <a:rPr lang="en-US" dirty="0" smtClean="0">
                <a:hlinkClick r:id="rId5"/>
              </a:rPr>
              <a:t>Trades</a:t>
            </a:r>
            <a:r>
              <a:rPr lang="en-US" dirty="0" smtClean="0"/>
              <a:t> in the older exchanges are conducted on the </a:t>
            </a:r>
            <a:r>
              <a:rPr lang="en-US" dirty="0" smtClean="0">
                <a:hlinkClick r:id="rId6"/>
              </a:rPr>
              <a:t>floor</a:t>
            </a:r>
            <a:r>
              <a:rPr lang="en-US" dirty="0" smtClean="0"/>
              <a:t> (called the '</a:t>
            </a:r>
            <a:r>
              <a:rPr lang="en-US" dirty="0" smtClean="0">
                <a:hlinkClick r:id="rId7"/>
              </a:rPr>
              <a:t>trading floor</a:t>
            </a:r>
            <a:r>
              <a:rPr lang="en-US" dirty="0" smtClean="0"/>
              <a:t>') of the exchange itself, by shouting </a:t>
            </a:r>
            <a:r>
              <a:rPr lang="en-US" dirty="0" smtClean="0">
                <a:hlinkClick r:id="rId8"/>
              </a:rPr>
              <a:t>orders</a:t>
            </a:r>
            <a:r>
              <a:rPr lang="en-US" dirty="0" smtClean="0"/>
              <a:t> and </a:t>
            </a:r>
            <a:r>
              <a:rPr lang="en-US" dirty="0" smtClean="0">
                <a:hlinkClick r:id="rId9"/>
              </a:rPr>
              <a:t>instructions</a:t>
            </a:r>
            <a:r>
              <a:rPr lang="en-US" dirty="0" smtClean="0"/>
              <a:t> (called </a:t>
            </a:r>
            <a:r>
              <a:rPr lang="en-US" dirty="0" smtClean="0">
                <a:hlinkClick r:id="rId10"/>
              </a:rPr>
              <a:t>open</a:t>
            </a:r>
            <a:r>
              <a:rPr lang="en-US" dirty="0" smtClean="0"/>
              <a:t> outcry system). On modern exchanges, trades are conducted over </a:t>
            </a:r>
            <a:r>
              <a:rPr lang="en-US" dirty="0" smtClean="0">
                <a:hlinkClick r:id="rId11"/>
              </a:rPr>
              <a:t>telephone</a:t>
            </a:r>
            <a:r>
              <a:rPr lang="en-US" dirty="0" smtClean="0"/>
              <a:t> or </a:t>
            </a:r>
            <a:r>
              <a:rPr lang="en-US" dirty="0" smtClean="0">
                <a:hlinkClick r:id="rId12"/>
              </a:rPr>
              <a:t>online</a:t>
            </a:r>
            <a:r>
              <a:rPr lang="en-US" dirty="0" smtClean="0"/>
              <a:t>. Almost all exchanges are '</a:t>
            </a:r>
            <a:r>
              <a:rPr lang="en-US" dirty="0" smtClean="0">
                <a:hlinkClick r:id="rId13"/>
              </a:rPr>
              <a:t>auction</a:t>
            </a:r>
            <a:r>
              <a:rPr lang="en-US" dirty="0" smtClean="0"/>
              <a:t> exchanges' where </a:t>
            </a:r>
            <a:r>
              <a:rPr lang="en-US" dirty="0" smtClean="0">
                <a:hlinkClick r:id="rId14"/>
              </a:rPr>
              <a:t>buyers</a:t>
            </a:r>
            <a:r>
              <a:rPr lang="en-US" dirty="0" smtClean="0"/>
              <a:t> enter </a:t>
            </a:r>
            <a:r>
              <a:rPr lang="en-US" dirty="0" smtClean="0">
                <a:hlinkClick r:id="rId15"/>
              </a:rPr>
              <a:t>competitive</a:t>
            </a:r>
            <a:r>
              <a:rPr lang="en-US" dirty="0" smtClean="0"/>
              <a:t> </a:t>
            </a:r>
            <a:r>
              <a:rPr lang="en-US" dirty="0" smtClean="0">
                <a:hlinkClick r:id="rId16"/>
              </a:rPr>
              <a:t>bids</a:t>
            </a:r>
            <a:r>
              <a:rPr lang="en-US" dirty="0" smtClean="0"/>
              <a:t> and </a:t>
            </a:r>
            <a:r>
              <a:rPr lang="en-US" dirty="0" smtClean="0">
                <a:hlinkClick r:id="rId17"/>
              </a:rPr>
              <a:t>sellers</a:t>
            </a:r>
            <a:r>
              <a:rPr lang="en-US" dirty="0" smtClean="0"/>
              <a:t> enter competitive orders through a trading </a:t>
            </a:r>
            <a:r>
              <a:rPr lang="en-US" dirty="0" smtClean="0">
                <a:hlinkClick r:id="rId18"/>
              </a:rPr>
              <a:t>day</a:t>
            </a:r>
            <a:r>
              <a:rPr lang="en-US" dirty="0" smtClean="0"/>
              <a:t>. Some European exchanges, however, use 'periodic auction' </a:t>
            </a:r>
            <a:r>
              <a:rPr lang="en-US" dirty="0" smtClean="0">
                <a:hlinkClick r:id="rId19"/>
              </a:rPr>
              <a:t>method</a:t>
            </a:r>
            <a:r>
              <a:rPr lang="en-US" dirty="0" smtClean="0"/>
              <a:t> in which round-robin calls are made once a trading day. The first stock exchange was opened in Amsterdam in 1602; the three largest exchanges in the world are (in the descending order) </a:t>
            </a:r>
            <a:r>
              <a:rPr lang="en-US" dirty="0" smtClean="0">
                <a:hlinkClick r:id="rId20"/>
              </a:rPr>
              <a:t>New York Stock Exchange (NYSE)</a:t>
            </a:r>
            <a:r>
              <a:rPr lang="en-US" dirty="0" smtClean="0"/>
              <a:t>, </a:t>
            </a:r>
            <a:r>
              <a:rPr lang="en-US" dirty="0" smtClean="0">
                <a:hlinkClick r:id="rId21"/>
              </a:rPr>
              <a:t>London Stock Exchange (LSE)</a:t>
            </a:r>
            <a:r>
              <a:rPr lang="en-US" dirty="0" smtClean="0"/>
              <a:t>, and the </a:t>
            </a:r>
            <a:r>
              <a:rPr lang="en-US" dirty="0" smtClean="0">
                <a:hlinkClick r:id="rId22"/>
              </a:rPr>
              <a:t>Tokyo Stock Exchange (TSE)</a:t>
            </a:r>
            <a:r>
              <a:rPr lang="en-US" dirty="0" smtClean="0"/>
              <a:t>. Called also </a:t>
            </a:r>
            <a:r>
              <a:rPr lang="en-US" dirty="0" smtClean="0">
                <a:hlinkClick r:id="rId23"/>
              </a:rPr>
              <a:t>stock market</a:t>
            </a:r>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Production</a:t>
            </a:r>
            <a:endParaRPr lang="en-US" dirty="0"/>
          </a:p>
        </p:txBody>
      </p:sp>
      <p:sp>
        <p:nvSpPr>
          <p:cNvPr id="3" name="Content Placeholder 2"/>
          <p:cNvSpPr>
            <a:spLocks noGrp="1"/>
          </p:cNvSpPr>
          <p:nvPr>
            <p:ph idx="1"/>
          </p:nvPr>
        </p:nvSpPr>
        <p:spPr/>
        <p:txBody>
          <a:bodyPr/>
          <a:lstStyle/>
          <a:p>
            <a:r>
              <a:rPr lang="en-US" b="1" dirty="0" smtClean="0"/>
              <a:t>Production theory</a:t>
            </a:r>
            <a:r>
              <a:rPr lang="en-US" dirty="0" smtClean="0"/>
              <a:t> is the study of production, or the economic process of converting inputs into outputs. </a:t>
            </a:r>
            <a:r>
              <a:rPr lang="en-US" dirty="0" smtClean="0">
                <a:hlinkClick r:id="rId2" tooltip="Production (economics)"/>
              </a:rPr>
              <a:t>Production</a:t>
            </a:r>
            <a:r>
              <a:rPr lang="en-US" dirty="0" smtClean="0"/>
              <a:t> uses </a:t>
            </a:r>
            <a:r>
              <a:rPr lang="en-US" dirty="0" smtClean="0">
                <a:hlinkClick r:id="rId3" tooltip="Resource"/>
              </a:rPr>
              <a:t>resources</a:t>
            </a:r>
            <a:r>
              <a:rPr lang="en-US" dirty="0" smtClean="0"/>
              <a:t> to create a </a:t>
            </a:r>
            <a:r>
              <a:rPr lang="en-US" dirty="0" smtClean="0">
                <a:hlinkClick r:id="rId4" tooltip="Good (economics)"/>
              </a:rPr>
              <a:t>good</a:t>
            </a:r>
            <a:r>
              <a:rPr lang="en-US" dirty="0" smtClean="0"/>
              <a:t> or </a:t>
            </a:r>
            <a:r>
              <a:rPr lang="en-US" dirty="0" smtClean="0">
                <a:hlinkClick r:id="rId5" tooltip="Service (economics)"/>
              </a:rPr>
              <a:t>service</a:t>
            </a:r>
            <a:r>
              <a:rPr lang="en-US" dirty="0" smtClean="0"/>
              <a:t> that is suitable for use, </a:t>
            </a:r>
            <a:r>
              <a:rPr lang="en-US" dirty="0" smtClean="0">
                <a:hlinkClick r:id="rId6" tooltip="Gift"/>
              </a:rPr>
              <a:t>gift</a:t>
            </a:r>
            <a:r>
              <a:rPr lang="en-US" dirty="0" smtClean="0"/>
              <a:t>-giving in a </a:t>
            </a:r>
            <a:r>
              <a:rPr lang="en-US" dirty="0" smtClean="0">
                <a:hlinkClick r:id="rId7" tooltip="Gift economy"/>
              </a:rPr>
              <a:t>gift economy</a:t>
            </a:r>
            <a:r>
              <a:rPr lang="en-US" dirty="0" smtClean="0"/>
              <a:t>, or </a:t>
            </a:r>
            <a:r>
              <a:rPr lang="en-US" dirty="0" smtClean="0">
                <a:hlinkClick r:id="rId8" tooltip="Trade"/>
              </a:rPr>
              <a:t>exchange</a:t>
            </a:r>
            <a:r>
              <a:rPr lang="en-US" dirty="0" smtClean="0"/>
              <a:t> in a </a:t>
            </a:r>
            <a:r>
              <a:rPr lang="en-US" dirty="0" smtClean="0">
                <a:hlinkClick r:id="rId9" tooltip="Market economy"/>
              </a:rPr>
              <a:t>market economy</a:t>
            </a:r>
            <a:r>
              <a:rPr lang="en-US" dirty="0" smtClean="0"/>
              <a:t>. This can include </a:t>
            </a:r>
            <a:r>
              <a:rPr lang="en-US" dirty="0" smtClean="0">
                <a:hlinkClick r:id="rId10" tooltip="Manufacturing"/>
              </a:rPr>
              <a:t>manufacturing</a:t>
            </a:r>
            <a:r>
              <a:rPr lang="en-US" dirty="0" smtClean="0"/>
              <a:t>, storing, </a:t>
            </a:r>
            <a:r>
              <a:rPr lang="en-US" dirty="0" smtClean="0">
                <a:hlinkClick r:id="rId11" tooltip="Shipping"/>
              </a:rPr>
              <a:t>shipping</a:t>
            </a:r>
            <a:r>
              <a:rPr lang="en-US" dirty="0" smtClean="0"/>
              <a:t>, and </a:t>
            </a:r>
            <a:r>
              <a:rPr lang="en-US" dirty="0" smtClean="0">
                <a:hlinkClick r:id="rId12" tooltip="Packaging"/>
              </a:rPr>
              <a:t>packaging</a:t>
            </a:r>
            <a:r>
              <a:rPr lang="en-US" dirty="0" smtClean="0"/>
              <a:t>. Some economists define production broadly as all economic activity other than </a:t>
            </a:r>
            <a:r>
              <a:rPr lang="en-US" dirty="0" smtClean="0">
                <a:hlinkClick r:id="rId13" tooltip="Consumption (economics)"/>
              </a:rPr>
              <a:t>consumption</a:t>
            </a:r>
            <a:r>
              <a:rPr lang="en-US" dirty="0" smtClean="0"/>
              <a: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Production</a:t>
            </a:r>
            <a:endParaRPr lang="en-US" dirty="0"/>
          </a:p>
        </p:txBody>
      </p:sp>
      <p:sp>
        <p:nvSpPr>
          <p:cNvPr id="3" name="Content Placeholder 2"/>
          <p:cNvSpPr>
            <a:spLocks noGrp="1"/>
          </p:cNvSpPr>
          <p:nvPr>
            <p:ph idx="1"/>
          </p:nvPr>
        </p:nvSpPr>
        <p:spPr/>
        <p:txBody>
          <a:bodyPr/>
          <a:lstStyle/>
          <a:p>
            <a:r>
              <a:rPr lang="en-US" dirty="0" smtClean="0"/>
              <a:t>They see every commercial activity other than the final purchase as some form of production.</a:t>
            </a:r>
          </a:p>
          <a:p>
            <a:r>
              <a:rPr lang="en-US" dirty="0" smtClean="0"/>
              <a:t>Production is a process, and as such it occurs through time and space. Because it is a </a:t>
            </a:r>
            <a:r>
              <a:rPr lang="en-US" dirty="0" smtClean="0">
                <a:hlinkClick r:id="rId2" tooltip="Flow (mathematics)"/>
              </a:rPr>
              <a:t>flow concept</a:t>
            </a:r>
            <a:r>
              <a:rPr lang="en-US" dirty="0" smtClean="0"/>
              <a:t>, production is measured as a “rate of output per period of time”. There are three aspects to production processes.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 Of production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err="1" smtClean="0"/>
              <a:t>Definition</a:t>
            </a:r>
            <a:r>
              <a:rPr lang="en-US" dirty="0" err="1" smtClean="0">
                <a:hlinkClick r:id="rId2"/>
              </a:rPr>
              <a:t>Save</a:t>
            </a:r>
            <a:r>
              <a:rPr lang="en-US" dirty="0" smtClean="0">
                <a:hlinkClick r:id="rId2"/>
              </a:rPr>
              <a:t> to </a:t>
            </a:r>
            <a:r>
              <a:rPr lang="en-US" dirty="0" err="1" smtClean="0">
                <a:hlinkClick r:id="rId2"/>
              </a:rPr>
              <a:t>FavoritesSee</a:t>
            </a:r>
            <a:r>
              <a:rPr lang="en-US" dirty="0" smtClean="0">
                <a:hlinkClick r:id="rId2"/>
              </a:rPr>
              <a:t> Examples</a:t>
            </a:r>
            <a:endParaRPr lang="en-US" b="1" dirty="0" smtClean="0"/>
          </a:p>
          <a:p>
            <a:r>
              <a:rPr lang="en-US" dirty="0" smtClean="0">
                <a:hlinkClick r:id="rId3"/>
              </a:rPr>
              <a:t>Resources</a:t>
            </a:r>
            <a:r>
              <a:rPr lang="en-US" dirty="0" smtClean="0"/>
              <a:t> </a:t>
            </a:r>
            <a:r>
              <a:rPr lang="en-US" dirty="0" smtClean="0">
                <a:hlinkClick r:id="rId4"/>
              </a:rPr>
              <a:t>required</a:t>
            </a:r>
            <a:r>
              <a:rPr lang="en-US" dirty="0" smtClean="0"/>
              <a:t> for generation of  product</a:t>
            </a:r>
          </a:p>
          <a:p>
            <a:pPr>
              <a:buNone/>
            </a:pPr>
            <a:r>
              <a:rPr lang="en-US" dirty="0" smtClean="0"/>
              <a:t> or </a:t>
            </a:r>
            <a:r>
              <a:rPr lang="en-US" dirty="0" smtClean="0">
                <a:hlinkClick r:id="rId5"/>
              </a:rPr>
              <a:t>services</a:t>
            </a:r>
            <a:r>
              <a:rPr lang="en-US" dirty="0" smtClean="0"/>
              <a:t>, generally </a:t>
            </a:r>
            <a:r>
              <a:rPr lang="en-US" dirty="0" smtClean="0">
                <a:hlinkClick r:id="rId6"/>
              </a:rPr>
              <a:t>classified</a:t>
            </a:r>
            <a:r>
              <a:rPr lang="en-US" dirty="0" smtClean="0"/>
              <a:t> into four </a:t>
            </a:r>
            <a:r>
              <a:rPr lang="en-US" dirty="0" smtClean="0">
                <a:hlinkClick r:id="rId7"/>
              </a:rPr>
              <a:t>major</a:t>
            </a:r>
            <a:r>
              <a:rPr lang="en-US" dirty="0" smtClean="0"/>
              <a:t> </a:t>
            </a:r>
            <a:r>
              <a:rPr lang="en-US" dirty="0" smtClean="0">
                <a:hlinkClick r:id="rId8"/>
              </a:rPr>
              <a:t>groups</a:t>
            </a:r>
            <a:r>
              <a:rPr lang="en-US" dirty="0" smtClean="0"/>
              <a:t>: (1) </a:t>
            </a:r>
            <a:r>
              <a:rPr lang="en-US" dirty="0" smtClean="0">
                <a:hlinkClick r:id="rId9"/>
              </a:rPr>
              <a:t>Land</a:t>
            </a:r>
            <a:r>
              <a:rPr lang="en-US" dirty="0" smtClean="0"/>
              <a:t> (including </a:t>
            </a:r>
            <a:r>
              <a:rPr lang="en-US" dirty="0" smtClean="0">
                <a:hlinkClick r:id="rId10"/>
              </a:rPr>
              <a:t>all</a:t>
            </a:r>
            <a:r>
              <a:rPr lang="en-US" dirty="0" smtClean="0"/>
              <a:t> </a:t>
            </a:r>
            <a:r>
              <a:rPr lang="en-US" dirty="0" smtClean="0">
                <a:hlinkClick r:id="rId11"/>
              </a:rPr>
              <a:t>natural resources</a:t>
            </a:r>
            <a:r>
              <a:rPr lang="en-US" dirty="0" smtClean="0"/>
              <a:t>), (2) </a:t>
            </a:r>
            <a:r>
              <a:rPr lang="en-US" dirty="0" smtClean="0">
                <a:hlinkClick r:id="rId12"/>
              </a:rPr>
              <a:t>Labor</a:t>
            </a:r>
            <a:r>
              <a:rPr lang="en-US" dirty="0" smtClean="0"/>
              <a:t> (including all </a:t>
            </a:r>
            <a:r>
              <a:rPr lang="en-US" dirty="0" smtClean="0">
                <a:hlinkClick r:id="rId13"/>
              </a:rPr>
              <a:t>human resources</a:t>
            </a:r>
            <a:r>
              <a:rPr lang="en-US" dirty="0" smtClean="0"/>
              <a:t>), (3) </a:t>
            </a:r>
            <a:r>
              <a:rPr lang="en-US" dirty="0" smtClean="0">
                <a:hlinkClick r:id="rId14"/>
              </a:rPr>
              <a:t>Capital</a:t>
            </a:r>
            <a:r>
              <a:rPr lang="en-US" dirty="0" smtClean="0"/>
              <a:t> (including all man-made resources), and (4) </a:t>
            </a:r>
            <a:r>
              <a:rPr lang="en-US" dirty="0" smtClean="0">
                <a:hlinkClick r:id="rId15"/>
              </a:rPr>
              <a:t>Enterprise</a:t>
            </a:r>
            <a:r>
              <a:rPr lang="en-US" dirty="0" smtClean="0"/>
              <a:t> (which </a:t>
            </a:r>
            <a:r>
              <a:rPr lang="en-US" dirty="0" smtClean="0">
                <a:hlinkClick r:id="rId16"/>
              </a:rPr>
              <a:t>brings</a:t>
            </a:r>
            <a:r>
              <a:rPr lang="en-US" dirty="0" smtClean="0"/>
              <a:t> all the </a:t>
            </a:r>
            <a:r>
              <a:rPr lang="en-US" dirty="0" smtClean="0">
                <a:hlinkClick r:id="rId17"/>
              </a:rPr>
              <a:t>previous</a:t>
            </a:r>
            <a:r>
              <a:rPr lang="en-US" dirty="0" smtClean="0"/>
              <a:t> resources  together  for </a:t>
            </a:r>
            <a:r>
              <a:rPr lang="en-US" dirty="0" smtClean="0">
                <a:hlinkClick r:id="rId18"/>
              </a:rPr>
              <a:t>production</a:t>
            </a:r>
            <a:r>
              <a:rPr lang="en-US" dirty="0" smtClean="0"/>
              <a:t>).</a:t>
            </a:r>
          </a:p>
          <a:p>
            <a:r>
              <a:rPr lang="en-US" dirty="0" smtClean="0"/>
              <a:t>These </a:t>
            </a:r>
            <a:r>
              <a:rPr lang="en-US" dirty="0" smtClean="0">
                <a:hlinkClick r:id="rId19"/>
              </a:rPr>
              <a:t>factors</a:t>
            </a:r>
            <a:r>
              <a:rPr lang="en-US" dirty="0" smtClean="0"/>
              <a:t> are classified also as </a:t>
            </a:r>
            <a:r>
              <a:rPr lang="en-US" dirty="0" smtClean="0">
                <a:hlinkClick r:id="rId20"/>
              </a:rPr>
              <a:t>management</a:t>
            </a:r>
            <a:r>
              <a:rPr lang="en-US" dirty="0" smtClean="0"/>
              <a:t>, </a:t>
            </a:r>
            <a:r>
              <a:rPr lang="en-US" dirty="0" smtClean="0">
                <a:hlinkClick r:id="rId21"/>
              </a:rPr>
              <a:t>machines</a:t>
            </a:r>
            <a:r>
              <a:rPr lang="en-US" dirty="0" smtClean="0"/>
              <a:t>, </a:t>
            </a:r>
            <a:r>
              <a:rPr lang="en-US" dirty="0" smtClean="0">
                <a:hlinkClick r:id="rId22"/>
              </a:rPr>
              <a:t>materials</a:t>
            </a:r>
            <a:r>
              <a:rPr lang="en-US" dirty="0" smtClean="0"/>
              <a:t>, and </a:t>
            </a:r>
            <a:r>
              <a:rPr lang="en-US" dirty="0" smtClean="0">
                <a:hlinkClick r:id="rId23"/>
              </a:rPr>
              <a:t>money</a:t>
            </a:r>
            <a:r>
              <a:rPr lang="en-US" dirty="0" smtClean="0"/>
              <a:t> (this, the 4 Ms), or other such </a:t>
            </a:r>
            <a:r>
              <a:rPr lang="en-US" dirty="0" smtClean="0">
                <a:hlinkClick r:id="rId24"/>
              </a:rPr>
              <a:t>nomenclature</a:t>
            </a:r>
            <a:r>
              <a:rPr lang="en-US" dirty="0" smtClean="0"/>
              <a:t>. More recently, </a:t>
            </a:r>
            <a:r>
              <a:rPr lang="en-US" dirty="0" smtClean="0">
                <a:hlinkClick r:id="rId25"/>
              </a:rPr>
              <a:t>knowledge</a:t>
            </a:r>
            <a:r>
              <a:rPr lang="en-US" dirty="0" smtClean="0"/>
              <a:t> has come to be recognized as distinct from labor, and as a </a:t>
            </a:r>
            <a:r>
              <a:rPr lang="en-US" dirty="0" smtClean="0">
                <a:hlinkClick r:id="rId26"/>
              </a:rPr>
              <a:t>factor of production</a:t>
            </a:r>
            <a:r>
              <a:rPr lang="en-US" dirty="0" smtClean="0"/>
              <a:t> in </a:t>
            </a:r>
            <a:r>
              <a:rPr lang="en-US" dirty="0" smtClean="0">
                <a:hlinkClick r:id="rId27"/>
              </a:rPr>
              <a:t>its</a:t>
            </a:r>
            <a:r>
              <a:rPr lang="en-US" dirty="0" smtClean="0"/>
              <a:t> </a:t>
            </a:r>
            <a:r>
              <a:rPr lang="en-US" dirty="0" smtClean="0">
                <a:hlinkClick r:id="rId28"/>
              </a:rPr>
              <a:t>own</a:t>
            </a:r>
            <a:r>
              <a:rPr lang="en-US" dirty="0" smtClean="0"/>
              <a:t> right.</a:t>
            </a:r>
          </a:p>
          <a:p>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a:t>
            </a:r>
            <a:endParaRPr lang="en-US" dirty="0"/>
          </a:p>
        </p:txBody>
      </p:sp>
      <p:sp>
        <p:nvSpPr>
          <p:cNvPr id="3" name="Content Placeholder 2"/>
          <p:cNvSpPr>
            <a:spLocks noGrp="1"/>
          </p:cNvSpPr>
          <p:nvPr>
            <p:ph idx="1"/>
          </p:nvPr>
        </p:nvSpPr>
        <p:spPr/>
        <p:txBody>
          <a:bodyPr/>
          <a:lstStyle/>
          <a:p>
            <a:r>
              <a:rPr lang="en-US" dirty="0" smtClean="0"/>
              <a:t>Land including all natural resources. Land is a natural &amp; primary factor of production. Land is not created by mankind but it is a gift of nature. So it is called as natural factor of production. Land mean surface of earth.</a:t>
            </a:r>
          </a:p>
          <a:p>
            <a:r>
              <a:rPr lang="en-US" dirty="0" smtClean="0"/>
              <a:t>On the surface (Agricultural land)</a:t>
            </a:r>
          </a:p>
          <a:p>
            <a:r>
              <a:rPr lang="en-US" dirty="0" smtClean="0"/>
              <a:t>Below the Surface (Mineral, resources, rocks, ground water etc)</a:t>
            </a:r>
          </a:p>
          <a:p>
            <a:r>
              <a:rPr lang="en-US" dirty="0" smtClean="0"/>
              <a:t>Above the surface (climate, rain , space monitoring etc)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Identifying Decision Criteria</a:t>
            </a:r>
            <a:endParaRPr lang="en-US" dirty="0"/>
          </a:p>
        </p:txBody>
      </p:sp>
      <p:sp>
        <p:nvSpPr>
          <p:cNvPr id="3" name="Content Placeholder 2"/>
          <p:cNvSpPr>
            <a:spLocks noGrp="1"/>
          </p:cNvSpPr>
          <p:nvPr>
            <p:ph idx="1"/>
          </p:nvPr>
        </p:nvSpPr>
        <p:spPr/>
        <p:txBody>
          <a:bodyPr/>
          <a:lstStyle/>
          <a:p>
            <a:r>
              <a:rPr lang="en-US" dirty="0" smtClean="0"/>
              <a:t>First of identified  a problem , he or she must identifying the criteria that are important or relevant to resolving the problem. So administration decides after careful consideration that Memory and Storage Capabilities  Battery , Warranty, display Quality.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and Feature of Land</a:t>
            </a:r>
            <a:endParaRPr lang="en-US" dirty="0"/>
          </a:p>
        </p:txBody>
      </p:sp>
      <p:sp>
        <p:nvSpPr>
          <p:cNvPr id="3" name="Content Placeholder 2"/>
          <p:cNvSpPr>
            <a:spLocks noGrp="1"/>
          </p:cNvSpPr>
          <p:nvPr>
            <p:ph idx="1"/>
          </p:nvPr>
        </p:nvSpPr>
        <p:spPr/>
        <p:txBody>
          <a:bodyPr/>
          <a:lstStyle/>
          <a:p>
            <a:r>
              <a:rPr lang="en-US" dirty="0" smtClean="0"/>
              <a:t>Land is free gift of nature: Land is free gift of nature to mankind. It is not a man-mad factor but it is a natural factor.</a:t>
            </a:r>
          </a:p>
          <a:p>
            <a:r>
              <a:rPr lang="en-US" dirty="0" smtClean="0"/>
              <a:t>Land is primary factor of production:</a:t>
            </a:r>
          </a:p>
          <a:p>
            <a:r>
              <a:rPr lang="en-US" dirty="0" smtClean="0"/>
              <a:t>Land has perfectly inelastic supply: Fixed in quantity. </a:t>
            </a:r>
            <a:r>
              <a:rPr lang="en-US" dirty="0" err="1" smtClean="0"/>
              <a:t>Neithe</a:t>
            </a:r>
            <a:r>
              <a:rPr lang="en-US" dirty="0" smtClean="0"/>
              <a:t> it can be increased nor decreased. Simply, you can not change size of the earth. But from individual point of view, its supply is relatively elastic.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and Feature of Land</a:t>
            </a:r>
            <a:endParaRPr lang="en-US" dirty="0"/>
          </a:p>
        </p:txBody>
      </p:sp>
      <p:sp>
        <p:nvSpPr>
          <p:cNvPr id="3" name="Content Placeholder 2"/>
          <p:cNvSpPr>
            <a:spLocks noGrp="1"/>
          </p:cNvSpPr>
          <p:nvPr>
            <p:ph idx="1"/>
          </p:nvPr>
        </p:nvSpPr>
        <p:spPr/>
        <p:txBody>
          <a:bodyPr/>
          <a:lstStyle/>
          <a:p>
            <a:r>
              <a:rPr lang="en-US" dirty="0" smtClean="0"/>
              <a:t>Land has site of Location Value.</a:t>
            </a:r>
          </a:p>
          <a:p>
            <a:r>
              <a:rPr lang="en-US" dirty="0" smtClean="0"/>
              <a:t>Land earns rent a reward for its use</a:t>
            </a:r>
          </a:p>
          <a:p>
            <a:r>
              <a:rPr lang="en-US" dirty="0" smtClean="0"/>
              <a:t>Land has no social cost :- Land is no created by society by putting any efforts and paying and price.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endParaRPr lang="en-US" dirty="0"/>
          </a:p>
        </p:txBody>
      </p:sp>
      <p:sp>
        <p:nvSpPr>
          <p:cNvPr id="3" name="Content Placeholder 2"/>
          <p:cNvSpPr>
            <a:spLocks noGrp="1"/>
          </p:cNvSpPr>
          <p:nvPr>
            <p:ph idx="1"/>
          </p:nvPr>
        </p:nvSpPr>
        <p:spPr/>
        <p:txBody>
          <a:bodyPr>
            <a:normAutofit lnSpcReduction="10000"/>
          </a:bodyPr>
          <a:lstStyle/>
          <a:p>
            <a:r>
              <a:rPr lang="en-US" b="1" dirty="0" smtClean="0"/>
              <a:t>What is </a:t>
            </a:r>
            <a:r>
              <a:rPr lang="en-US" b="1" dirty="0" err="1" smtClean="0"/>
              <a:t>Labour</a:t>
            </a:r>
            <a:r>
              <a:rPr lang="en-US" b="1" dirty="0" smtClean="0"/>
              <a:t> and </a:t>
            </a:r>
            <a:r>
              <a:rPr lang="en-US" b="1" dirty="0" err="1" smtClean="0"/>
              <a:t>Labourer</a:t>
            </a:r>
            <a:r>
              <a:rPr lang="en-US" b="1" dirty="0" smtClean="0"/>
              <a:t> ? Meaning ↓</a:t>
            </a:r>
          </a:p>
          <a:p>
            <a:r>
              <a:rPr lang="en-US" dirty="0" smtClean="0"/>
              <a:t>Usually, the term '</a:t>
            </a:r>
            <a:r>
              <a:rPr lang="en-US" dirty="0" err="1" smtClean="0"/>
              <a:t>Labour</a:t>
            </a:r>
            <a:r>
              <a:rPr lang="en-US" dirty="0" smtClean="0"/>
              <a:t>' is used for 'worker'. But, technically, it is not correct. </a:t>
            </a:r>
            <a:r>
              <a:rPr lang="en-US" dirty="0" err="1" smtClean="0"/>
              <a:t>Labour</a:t>
            </a:r>
            <a:r>
              <a:rPr lang="en-US" dirty="0" smtClean="0"/>
              <a:t> and </a:t>
            </a:r>
            <a:r>
              <a:rPr lang="en-US" dirty="0" err="1" smtClean="0"/>
              <a:t>Labourer</a:t>
            </a:r>
            <a:r>
              <a:rPr lang="en-US" dirty="0" smtClean="0"/>
              <a:t> (worker) are two different things.</a:t>
            </a:r>
          </a:p>
          <a:p>
            <a:endParaRPr lang="en-US" dirty="0" smtClean="0"/>
          </a:p>
          <a:p>
            <a:pPr>
              <a:buNone/>
            </a:pPr>
            <a:r>
              <a:rPr lang="en-US" dirty="0" err="1" smtClean="0"/>
              <a:t>Labour</a:t>
            </a:r>
            <a:r>
              <a:rPr lang="en-US" dirty="0" smtClean="0"/>
              <a:t> is an ability to work. </a:t>
            </a:r>
            <a:r>
              <a:rPr lang="en-US" dirty="0" err="1" smtClean="0"/>
              <a:t>Labour</a:t>
            </a:r>
            <a:r>
              <a:rPr lang="en-US" dirty="0" smtClean="0"/>
              <a:t> is a broad concept because it includes both physical and mental </a:t>
            </a:r>
            <a:r>
              <a:rPr lang="en-US" dirty="0" err="1" smtClean="0"/>
              <a:t>labour</a:t>
            </a:r>
            <a:r>
              <a:rPr lang="en-US" dirty="0" smtClean="0"/>
              <a:t> (as per above picture). </a:t>
            </a:r>
            <a:r>
              <a:rPr lang="en-US" dirty="0" err="1" smtClean="0"/>
              <a:t>Labour</a:t>
            </a:r>
            <a:r>
              <a:rPr lang="en-US" dirty="0" smtClean="0"/>
              <a:t> is a primary or human factor of production. It indicates human resource.</a:t>
            </a:r>
          </a:p>
          <a:p>
            <a:r>
              <a:rPr lang="en-US" dirty="0" err="1" smtClean="0"/>
              <a:t>Labourer</a:t>
            </a:r>
            <a:r>
              <a:rPr lang="en-US" dirty="0" smtClean="0"/>
              <a:t> is a person who owns </a:t>
            </a:r>
            <a:r>
              <a:rPr lang="en-US" dirty="0" err="1" smtClean="0"/>
              <a:t>labour</a:t>
            </a:r>
            <a:r>
              <a:rPr lang="en-US" dirty="0" smtClean="0"/>
              <a:t>. So </a:t>
            </a:r>
            <a:r>
              <a:rPr lang="en-US" dirty="0" err="1" smtClean="0"/>
              <a:t>labourer</a:t>
            </a:r>
            <a:r>
              <a:rPr lang="en-US" dirty="0" smtClean="0"/>
              <a:t> means worker. It is a person engaged in some work.</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and Feature of </a:t>
            </a:r>
            <a:r>
              <a:rPr lang="en-US" dirty="0" err="1" smtClean="0"/>
              <a:t>Labour</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Depreciation is computed at the end of an </a:t>
            </a:r>
            <a:r>
              <a:rPr lang="en-US" dirty="0" smtClean="0">
                <a:hlinkClick r:id="rId2"/>
              </a:rPr>
              <a:t>accounting period</a:t>
            </a:r>
            <a:r>
              <a:rPr lang="en-US" dirty="0" smtClean="0"/>
              <a:t> (usually a year), </a:t>
            </a:r>
            <a:r>
              <a:rPr lang="en-US" dirty="0" smtClean="0">
                <a:hlinkClick r:id="rId3"/>
              </a:rPr>
              <a:t>using</a:t>
            </a:r>
            <a:r>
              <a:rPr lang="en-US" dirty="0" smtClean="0"/>
              <a:t> a </a:t>
            </a:r>
            <a:r>
              <a:rPr lang="en-US" dirty="0" smtClean="0">
                <a:hlinkClick r:id="rId4"/>
              </a:rPr>
              <a:t>method</a:t>
            </a:r>
            <a:r>
              <a:rPr lang="en-US" dirty="0" smtClean="0"/>
              <a:t> best suited to the particular asset. When applied to </a:t>
            </a:r>
            <a:r>
              <a:rPr lang="en-US" dirty="0" smtClean="0">
                <a:hlinkClick r:id="rId5"/>
              </a:rPr>
              <a:t>intangible assets</a:t>
            </a:r>
            <a:r>
              <a:rPr lang="en-US" dirty="0" smtClean="0"/>
              <a:t>, the preferred term is </a:t>
            </a:r>
            <a:r>
              <a:rPr lang="en-US" dirty="0" smtClean="0">
                <a:hlinkClick r:id="rId6"/>
              </a:rPr>
              <a:t>amortization</a:t>
            </a:r>
            <a:r>
              <a:rPr lang="en-US" dirty="0" smtClean="0"/>
              <a:t>.</a:t>
            </a:r>
          </a:p>
          <a:p>
            <a:pPr algn="just"/>
            <a:r>
              <a:rPr lang="en-US" dirty="0" smtClean="0"/>
              <a:t>2. </a:t>
            </a:r>
            <a:r>
              <a:rPr lang="en-US" dirty="0" smtClean="0">
                <a:hlinkClick r:id="rId7"/>
              </a:rPr>
              <a:t>Commerce</a:t>
            </a:r>
            <a:r>
              <a:rPr lang="en-US" dirty="0" smtClean="0"/>
              <a:t>: The decline in the </a:t>
            </a:r>
            <a:r>
              <a:rPr lang="en-US" dirty="0" smtClean="0">
                <a:hlinkClick r:id="rId8"/>
              </a:rPr>
              <a:t>market value</a:t>
            </a:r>
            <a:r>
              <a:rPr lang="en-US" dirty="0" smtClean="0"/>
              <a:t> of an asset.</a:t>
            </a:r>
          </a:p>
          <a:p>
            <a:pPr algn="just"/>
            <a:r>
              <a:rPr lang="en-US" dirty="0" smtClean="0"/>
              <a:t>3. </a:t>
            </a:r>
            <a:r>
              <a:rPr lang="en-US" dirty="0" smtClean="0">
                <a:hlinkClick r:id="rId9"/>
              </a:rPr>
              <a:t>Economics</a:t>
            </a:r>
            <a:r>
              <a:rPr lang="en-US" dirty="0" smtClean="0"/>
              <a:t>: The decrease in the economic potential of an asset over its productive or </a:t>
            </a:r>
            <a:r>
              <a:rPr lang="en-US" dirty="0" smtClean="0">
                <a:hlinkClick r:id="rId10"/>
              </a:rPr>
              <a:t>useful life</a:t>
            </a:r>
            <a:r>
              <a:rPr lang="en-US" dirty="0" smtClean="0"/>
              <a:t>.</a:t>
            </a:r>
          </a:p>
          <a:p>
            <a:pPr algn="just"/>
            <a:r>
              <a:rPr lang="en-US" dirty="0" smtClean="0"/>
              <a:t>4. </a:t>
            </a:r>
            <a:r>
              <a:rPr lang="en-US" dirty="0" smtClean="0">
                <a:hlinkClick r:id="rId11"/>
              </a:rPr>
              <a:t>Foreign exchange</a:t>
            </a:r>
            <a:r>
              <a:rPr lang="en-US" dirty="0" smtClean="0"/>
              <a:t>: The reduction in the </a:t>
            </a:r>
            <a:r>
              <a:rPr lang="en-US" dirty="0" smtClean="0">
                <a:hlinkClick r:id="rId12"/>
              </a:rPr>
              <a:t>exchange value</a:t>
            </a:r>
            <a:r>
              <a:rPr lang="en-US" dirty="0" smtClean="0"/>
              <a:t> of a </a:t>
            </a:r>
            <a:r>
              <a:rPr lang="en-US" dirty="0" smtClean="0">
                <a:hlinkClick r:id="rId13"/>
              </a:rPr>
              <a:t>currency</a:t>
            </a:r>
            <a:r>
              <a:rPr lang="en-US" dirty="0" smtClean="0"/>
              <a:t>, either by a </a:t>
            </a:r>
            <a:r>
              <a:rPr lang="en-US" dirty="0" smtClean="0">
                <a:hlinkClick r:id="rId14"/>
              </a:rPr>
              <a:t>government</a:t>
            </a:r>
            <a:r>
              <a:rPr lang="en-US" dirty="0" smtClean="0"/>
              <a:t> or due to weakening of the underlying </a:t>
            </a:r>
            <a:r>
              <a:rPr lang="en-US" dirty="0" smtClean="0">
                <a:hlinkClick r:id="rId15"/>
              </a:rPr>
              <a:t>economy</a:t>
            </a:r>
            <a:r>
              <a:rPr lang="en-US" dirty="0" smtClean="0"/>
              <a:t> in a </a:t>
            </a:r>
            <a:r>
              <a:rPr lang="en-US" dirty="0" smtClean="0">
                <a:hlinkClick r:id="rId16"/>
              </a:rPr>
              <a:t>floating exchange rate</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a:t>
            </a:r>
            <a:endParaRPr lang="en-US" dirty="0"/>
          </a:p>
        </p:txBody>
      </p:sp>
      <p:sp>
        <p:nvSpPr>
          <p:cNvPr id="3" name="Content Placeholder 2"/>
          <p:cNvSpPr>
            <a:spLocks noGrp="1"/>
          </p:cNvSpPr>
          <p:nvPr>
            <p:ph idx="1"/>
          </p:nvPr>
        </p:nvSpPr>
        <p:spPr/>
        <p:txBody>
          <a:bodyPr>
            <a:normAutofit/>
          </a:bodyPr>
          <a:lstStyle/>
          <a:p>
            <a:r>
              <a:rPr lang="en-US" b="1" dirty="0" err="1" smtClean="0"/>
              <a:t>de·pre·ci·a·tion</a:t>
            </a:r>
            <a:endParaRPr lang="en-US" dirty="0" smtClean="0"/>
          </a:p>
          <a:p>
            <a:r>
              <a:rPr lang="en-US" b="1" i="1" dirty="0" smtClean="0"/>
              <a:t>noun</a:t>
            </a:r>
            <a:r>
              <a:rPr lang="en-US" b="1" dirty="0" smtClean="0"/>
              <a:t>1.</a:t>
            </a:r>
            <a:r>
              <a:rPr lang="en-US" dirty="0" smtClean="0"/>
              <a:t>decrease in value due to wear, decay, decline in price ,etc.</a:t>
            </a:r>
          </a:p>
          <a:p>
            <a:r>
              <a:rPr lang="en-US" b="1" dirty="0" smtClean="0"/>
              <a:t>2.</a:t>
            </a:r>
            <a:r>
              <a:rPr lang="en-US" dirty="0" smtClean="0"/>
              <a:t>such a decrease as allowed in computing the value of property for tax purposes.</a:t>
            </a:r>
          </a:p>
          <a:p>
            <a:r>
              <a:rPr lang="en-US" b="1" dirty="0" smtClean="0"/>
              <a:t>3.</a:t>
            </a:r>
            <a:r>
              <a:rPr lang="en-US" dirty="0" smtClean="0"/>
              <a:t>a decrease in the purchasing or exchange value of money.</a:t>
            </a:r>
          </a:p>
          <a:p>
            <a:r>
              <a:rPr lang="en-US" b="1" dirty="0" smtClean="0"/>
              <a:t>4.</a:t>
            </a:r>
            <a:r>
              <a:rPr lang="en-US" dirty="0" smtClean="0"/>
              <a:t>a lowering in estimation.</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a:t>
            </a:r>
            <a:endParaRPr lang="en-US" dirty="0"/>
          </a:p>
        </p:txBody>
      </p:sp>
      <p:sp>
        <p:nvSpPr>
          <p:cNvPr id="3" name="Content Placeholder 2"/>
          <p:cNvSpPr>
            <a:spLocks noGrp="1"/>
          </p:cNvSpPr>
          <p:nvPr>
            <p:ph idx="1"/>
          </p:nvPr>
        </p:nvSpPr>
        <p:spPr/>
        <p:txBody>
          <a:bodyPr>
            <a:normAutofit/>
          </a:bodyPr>
          <a:lstStyle/>
          <a:p>
            <a:pPr algn="just"/>
            <a:r>
              <a:rPr lang="en-US" dirty="0" smtClean="0"/>
              <a:t>An </a:t>
            </a:r>
            <a:r>
              <a:rPr lang="en-US" dirty="0" smtClean="0">
                <a:hlinkClick r:id="rId2"/>
              </a:rPr>
              <a:t>establishment</a:t>
            </a:r>
            <a:r>
              <a:rPr lang="en-US" dirty="0" smtClean="0"/>
              <a:t> authorized by a </a:t>
            </a:r>
            <a:r>
              <a:rPr lang="en-US" dirty="0" smtClean="0">
                <a:hlinkClick r:id="rId3"/>
              </a:rPr>
              <a:t>government</a:t>
            </a:r>
            <a:r>
              <a:rPr lang="en-US" dirty="0" smtClean="0"/>
              <a:t> to accept </a:t>
            </a:r>
            <a:r>
              <a:rPr lang="en-US" dirty="0" smtClean="0">
                <a:hlinkClick r:id="rId4"/>
              </a:rPr>
              <a:t>deposits</a:t>
            </a:r>
            <a:r>
              <a:rPr lang="en-US" dirty="0" smtClean="0"/>
              <a:t>, </a:t>
            </a:r>
            <a:r>
              <a:rPr lang="en-US" dirty="0" smtClean="0">
                <a:hlinkClick r:id="rId5"/>
              </a:rPr>
              <a:t>pay</a:t>
            </a:r>
            <a:r>
              <a:rPr lang="en-US" dirty="0" smtClean="0"/>
              <a:t> </a:t>
            </a:r>
            <a:r>
              <a:rPr lang="en-US" dirty="0" smtClean="0">
                <a:hlinkClick r:id="rId6"/>
              </a:rPr>
              <a:t>interest</a:t>
            </a:r>
            <a:r>
              <a:rPr lang="en-US" dirty="0" smtClean="0"/>
              <a:t>, clear </a:t>
            </a:r>
            <a:r>
              <a:rPr lang="en-US" dirty="0" smtClean="0">
                <a:hlinkClick r:id="rId7"/>
              </a:rPr>
              <a:t>checks</a:t>
            </a:r>
            <a:r>
              <a:rPr lang="en-US" dirty="0" smtClean="0"/>
              <a:t>, make </a:t>
            </a:r>
            <a:r>
              <a:rPr lang="en-US" dirty="0" smtClean="0">
                <a:hlinkClick r:id="rId8"/>
              </a:rPr>
              <a:t>loans</a:t>
            </a:r>
            <a:r>
              <a:rPr lang="en-US" dirty="0" smtClean="0"/>
              <a:t>, </a:t>
            </a:r>
            <a:r>
              <a:rPr lang="en-US" dirty="0" smtClean="0">
                <a:hlinkClick r:id="rId9"/>
              </a:rPr>
              <a:t>act</a:t>
            </a:r>
            <a:r>
              <a:rPr lang="en-US" dirty="0" smtClean="0"/>
              <a:t> as an </a:t>
            </a:r>
            <a:r>
              <a:rPr lang="en-US" dirty="0" smtClean="0">
                <a:hlinkClick r:id="rId10"/>
              </a:rPr>
              <a:t>intermediary</a:t>
            </a:r>
            <a:r>
              <a:rPr lang="en-US" dirty="0" smtClean="0"/>
              <a:t> in </a:t>
            </a:r>
            <a:r>
              <a:rPr lang="en-US" dirty="0" smtClean="0">
                <a:hlinkClick r:id="rId11"/>
              </a:rPr>
              <a:t>financial transactions</a:t>
            </a:r>
            <a:r>
              <a:rPr lang="en-US" dirty="0" smtClean="0"/>
              <a:t>, and </a:t>
            </a:r>
            <a:r>
              <a:rPr lang="en-US" dirty="0" smtClean="0">
                <a:hlinkClick r:id="rId12"/>
              </a:rPr>
              <a:t>provide</a:t>
            </a:r>
            <a:r>
              <a:rPr lang="en-US" dirty="0" smtClean="0"/>
              <a:t> other </a:t>
            </a:r>
            <a:r>
              <a:rPr lang="en-US" dirty="0" smtClean="0">
                <a:hlinkClick r:id="rId13"/>
              </a:rPr>
              <a:t>financial services</a:t>
            </a:r>
            <a:r>
              <a:rPr lang="en-US" dirty="0" smtClean="0"/>
              <a:t> to its </a:t>
            </a:r>
            <a:r>
              <a:rPr lang="en-US" dirty="0" smtClean="0">
                <a:hlinkClick r:id="rId14"/>
              </a:rPr>
              <a:t>customers</a:t>
            </a:r>
            <a:r>
              <a:rPr lang="en-US" dirty="0" smtClean="0"/>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a:t>
            </a:r>
            <a:endParaRPr lang="en-US" dirty="0"/>
          </a:p>
        </p:txBody>
      </p:sp>
      <p:sp>
        <p:nvSpPr>
          <p:cNvPr id="3" name="Content Placeholder 2"/>
          <p:cNvSpPr>
            <a:spLocks noGrp="1"/>
          </p:cNvSpPr>
          <p:nvPr>
            <p:ph idx="1"/>
          </p:nvPr>
        </p:nvSpPr>
        <p:spPr/>
        <p:txBody>
          <a:bodyPr/>
          <a:lstStyle/>
          <a:p>
            <a:r>
              <a:rPr lang="en-US" dirty="0" smtClean="0"/>
              <a:t>Definition of 'Bank'</a:t>
            </a:r>
          </a:p>
          <a:p>
            <a:pPr algn="just"/>
            <a:r>
              <a:rPr lang="en-US" dirty="0" smtClean="0"/>
              <a:t>A financial institution licensed as a receiver of deposits. There are two types of banks: commercial/retail banks and investment banks. In most countries, banks are regulated by the national government or central bank.</a:t>
            </a:r>
          </a:p>
          <a:p>
            <a:pPr algn="just"/>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a:t>
            </a:r>
            <a:endParaRPr lang="en-US" dirty="0"/>
          </a:p>
        </p:txBody>
      </p:sp>
      <p:sp>
        <p:nvSpPr>
          <p:cNvPr id="3" name="Content Placeholder 2"/>
          <p:cNvSpPr>
            <a:spLocks noGrp="1"/>
          </p:cNvSpPr>
          <p:nvPr>
            <p:ph idx="1"/>
          </p:nvPr>
        </p:nvSpPr>
        <p:spPr/>
        <p:txBody>
          <a:bodyPr/>
          <a:lstStyle/>
          <a:p>
            <a:r>
              <a:rPr lang="en-US" sz="2800" dirty="0" smtClean="0"/>
              <a:t>A company's financial dealings with an institution that provides business loans, credit, savings and checking accounts specifically for companies and not for individuals. Business banking is also known as commercial banking and occurs when a bank, or division of a bank, only deals with businesses. A bank that deals mainly with individuals is generally called a retail bank, while a bank that deals with capital markets is known as an investment </a:t>
            </a:r>
            <a:r>
              <a:rPr lang="en-US" dirty="0" smtClean="0"/>
              <a:t>bank.</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Commercial Bank </a:t>
            </a:r>
            <a:endParaRPr lang="en-US"/>
          </a:p>
        </p:txBody>
      </p:sp>
      <p:sp>
        <p:nvSpPr>
          <p:cNvPr id="3" name="Content Placeholder 2"/>
          <p:cNvSpPr>
            <a:spLocks noGrp="1"/>
          </p:cNvSpPr>
          <p:nvPr>
            <p:ph idx="1"/>
          </p:nvPr>
        </p:nvSpPr>
        <p:spPr/>
        <p:txBody>
          <a:bodyPr>
            <a:normAutofit fontScale="92500"/>
          </a:bodyPr>
          <a:lstStyle/>
          <a:p>
            <a:pPr algn="just"/>
            <a:r>
              <a:rPr lang="en-US" dirty="0" smtClean="0"/>
              <a:t>Definition of 'Commercial Bank'</a:t>
            </a:r>
          </a:p>
          <a:p>
            <a:pPr algn="just"/>
            <a:r>
              <a:rPr lang="en-US" dirty="0" smtClean="0"/>
              <a:t>A financial institution that provides services, such as accepting deposits, giving business loans and auto loans, mortgage lending, and basic investment products like savings accounts and certificates of deposit. The traditional commercial bank is a brick and mortar institution with tellers, safe deposit boxes, vaults and ATMs. However, some commercial banks do not have any physical branches and require consumers to complete all transactions by phone or Internet. In exchange, they generally pay higher interest rates on investments and deposits, and charge lower fees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Allocating Weights to the Criteria</a:t>
            </a:r>
            <a:endParaRPr lang="en-US" dirty="0"/>
          </a:p>
        </p:txBody>
      </p:sp>
      <p:sp>
        <p:nvSpPr>
          <p:cNvPr id="3" name="Content Placeholder 2"/>
          <p:cNvSpPr>
            <a:spLocks noGrp="1"/>
          </p:cNvSpPr>
          <p:nvPr>
            <p:ph idx="1"/>
          </p:nvPr>
        </p:nvSpPr>
        <p:spPr/>
        <p:txBody>
          <a:bodyPr/>
          <a:lstStyle/>
          <a:p>
            <a:r>
              <a:rPr lang="en-US" dirty="0" smtClean="0"/>
              <a:t>Memory Storage               10</a:t>
            </a:r>
          </a:p>
          <a:p>
            <a:r>
              <a:rPr lang="en-US" dirty="0" smtClean="0"/>
              <a:t>Battery Life                        8</a:t>
            </a:r>
          </a:p>
          <a:p>
            <a:r>
              <a:rPr lang="en-US" dirty="0" smtClean="0"/>
              <a:t>Carrying Weights	   6</a:t>
            </a:r>
          </a:p>
          <a:p>
            <a:r>
              <a:rPr lang="en-US" dirty="0" smtClean="0"/>
              <a:t>Warranty		              4</a:t>
            </a:r>
          </a:p>
          <a:p>
            <a:r>
              <a:rPr lang="en-US" dirty="0" smtClean="0"/>
              <a:t>Display Quality	              3</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Characteristics / Features of a Bank </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b="1" dirty="0" smtClean="0"/>
              <a:t>Characteristics / Features of a Bank ↓</a:t>
            </a:r>
          </a:p>
          <a:p>
            <a:r>
              <a:rPr lang="en-US" dirty="0" smtClean="0"/>
              <a:t/>
            </a:r>
            <a:br>
              <a:rPr lang="en-US" dirty="0" smtClean="0"/>
            </a:br>
            <a:r>
              <a:rPr lang="en-US" b="1" dirty="0" smtClean="0"/>
              <a:t>1. Dealing in Money</a:t>
            </a:r>
          </a:p>
          <a:p>
            <a:r>
              <a:rPr lang="en-US" dirty="0" smtClean="0"/>
              <a:t/>
            </a:r>
            <a:br>
              <a:rPr lang="en-US" dirty="0" smtClean="0"/>
            </a:br>
            <a:r>
              <a:rPr lang="en-US" dirty="0" smtClean="0"/>
              <a:t>Bank is a financial institution which deals with other people's money i.e. money given by depositors.</a:t>
            </a:r>
          </a:p>
          <a:p>
            <a:r>
              <a:rPr lang="en-US" dirty="0" smtClean="0"/>
              <a:t/>
            </a:r>
            <a:br>
              <a:rPr lang="en-US" dirty="0" smtClean="0"/>
            </a:br>
            <a:r>
              <a:rPr lang="en-US" b="1" dirty="0" smtClean="0"/>
              <a:t>2. Individual / Firm / Company</a:t>
            </a:r>
          </a:p>
          <a:p>
            <a:r>
              <a:rPr lang="en-US" dirty="0" smtClean="0"/>
              <a:t/>
            </a:r>
            <a:br>
              <a:rPr lang="en-US" dirty="0" smtClean="0"/>
            </a:br>
            <a:r>
              <a:rPr lang="en-US" dirty="0" smtClean="0"/>
              <a:t>A bank may be a person, firm or a company. A banking company means a company which is in the business of banking.</a:t>
            </a:r>
          </a:p>
          <a:p>
            <a:r>
              <a:rPr lang="en-US" dirty="0" smtClean="0"/>
              <a:t/>
            </a:r>
            <a:br>
              <a:rPr lang="en-US" dirty="0" smtClean="0"/>
            </a:br>
            <a:r>
              <a:rPr lang="en-US" b="1" dirty="0" smtClean="0"/>
              <a:t>3. Acceptance of Deposit</a:t>
            </a:r>
          </a:p>
          <a:p>
            <a:r>
              <a:rPr lang="en-US" dirty="0" smtClean="0"/>
              <a:t/>
            </a:r>
            <a:br>
              <a:rPr lang="en-US" dirty="0" smtClean="0"/>
            </a:br>
            <a:r>
              <a:rPr lang="en-US" dirty="0" smtClean="0"/>
              <a:t>A bank accepts money from the people in the form of deposits which are usually repayable on demand or after the expiry of a fixed period. It gives safety to the deposits of its customers. It also acts as a custodian of funds of its customers.</a:t>
            </a:r>
            <a:br>
              <a:rPr lang="en-US" dirty="0" smtClean="0"/>
            </a:br>
            <a:r>
              <a:rPr lang="en-US" b="1" dirty="0" smtClean="0"/>
              <a:t>4. Giving Advances</a:t>
            </a:r>
          </a:p>
          <a:p>
            <a:r>
              <a:rPr lang="en-US" dirty="0" smtClean="0"/>
              <a:t/>
            </a:r>
            <a:br>
              <a:rPr lang="en-US" dirty="0" smtClean="0"/>
            </a:br>
            <a:r>
              <a:rPr lang="en-US" dirty="0" smtClean="0"/>
              <a:t>A bank lends out money in the form of loans to those who require it for different purposes.</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 Features of a Bank ↓</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5. Payment and Withdrawal</a:t>
            </a:r>
          </a:p>
          <a:p>
            <a:r>
              <a:rPr lang="en-US" dirty="0" smtClean="0"/>
              <a:t/>
            </a:r>
            <a:br>
              <a:rPr lang="en-US" dirty="0" smtClean="0"/>
            </a:br>
            <a:r>
              <a:rPr lang="en-US" dirty="0" smtClean="0"/>
              <a:t>A bank provides easy payment and withdrawal facility to its customers in the form of </a:t>
            </a:r>
            <a:r>
              <a:rPr lang="en-US" dirty="0" err="1" smtClean="0"/>
              <a:t>cheques</a:t>
            </a:r>
            <a:r>
              <a:rPr lang="en-US" dirty="0" smtClean="0"/>
              <a:t> and drafts, It also brings bank money in circulation. This money is in the form of </a:t>
            </a:r>
            <a:r>
              <a:rPr lang="en-US" dirty="0" err="1" smtClean="0"/>
              <a:t>cheques</a:t>
            </a:r>
            <a:r>
              <a:rPr lang="en-US" dirty="0" smtClean="0"/>
              <a:t>, drafts, etc.</a:t>
            </a:r>
          </a:p>
          <a:p>
            <a:r>
              <a:rPr lang="en-US" dirty="0" smtClean="0"/>
              <a:t/>
            </a:r>
            <a:br>
              <a:rPr lang="en-US" dirty="0" smtClean="0"/>
            </a:br>
            <a:r>
              <a:rPr lang="en-US" b="1" dirty="0" smtClean="0"/>
              <a:t>6. Agency and Utility Services</a:t>
            </a:r>
          </a:p>
          <a:p>
            <a:r>
              <a:rPr lang="en-US" dirty="0" smtClean="0"/>
              <a:t/>
            </a:r>
            <a:br>
              <a:rPr lang="en-US" dirty="0" smtClean="0"/>
            </a:br>
            <a:r>
              <a:rPr lang="en-US" dirty="0" smtClean="0"/>
              <a:t>A bank provides various banking facilities to its customers. They include general utility services and agency services.</a:t>
            </a:r>
          </a:p>
          <a:p>
            <a:r>
              <a:rPr lang="en-US" dirty="0" smtClean="0"/>
              <a:t/>
            </a:r>
            <a:br>
              <a:rPr lang="en-US" dirty="0" smtClean="0"/>
            </a:br>
            <a:r>
              <a:rPr lang="en-US" b="1" dirty="0" smtClean="0"/>
              <a:t>7. Profit and Service Orientation</a:t>
            </a:r>
          </a:p>
          <a:p>
            <a:r>
              <a:rPr lang="en-US" dirty="0" smtClean="0"/>
              <a:t/>
            </a:r>
            <a:br>
              <a:rPr lang="en-US" dirty="0" smtClean="0"/>
            </a:br>
            <a:r>
              <a:rPr lang="en-US" dirty="0" smtClean="0"/>
              <a:t>A bank is a profit seeking institution having service oriented approach.</a:t>
            </a:r>
          </a:p>
          <a:p>
            <a:r>
              <a:rPr lang="en-US" dirty="0" smtClean="0"/>
              <a:t/>
            </a:r>
            <a:br>
              <a:rPr lang="en-US" dirty="0" smtClean="0"/>
            </a:br>
            <a:r>
              <a:rPr lang="en-US" b="1" dirty="0" smtClean="0"/>
              <a:t>8. Ever increasing Functions</a:t>
            </a:r>
          </a:p>
          <a:p>
            <a:r>
              <a:rPr lang="en-US" dirty="0" smtClean="0"/>
              <a:t/>
            </a:r>
            <a:br>
              <a:rPr lang="en-US" dirty="0" smtClean="0"/>
            </a:br>
            <a:r>
              <a:rPr lang="en-US" dirty="0" smtClean="0"/>
              <a:t>Banking is an evolutionary concept. There is continuous expansion and diversification as regards the functions, services and activities of a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production</a:t>
            </a:r>
            <a:endParaRPr lang="en-US" dirty="0"/>
          </a:p>
        </p:txBody>
      </p:sp>
      <p:sp>
        <p:nvSpPr>
          <p:cNvPr id="3" name="Content Placeholder 2"/>
          <p:cNvSpPr>
            <a:spLocks noGrp="1"/>
          </p:cNvSpPr>
          <p:nvPr>
            <p:ph idx="1"/>
          </p:nvPr>
        </p:nvSpPr>
        <p:spPr/>
        <p:txBody>
          <a:bodyPr>
            <a:normAutofit/>
          </a:bodyPr>
          <a:lstStyle/>
          <a:p>
            <a:r>
              <a:rPr lang="en-US" dirty="0" smtClean="0"/>
              <a:t>The processes and </a:t>
            </a:r>
            <a:r>
              <a:rPr lang="en-US" dirty="0" smtClean="0">
                <a:hlinkClick r:id="rId2"/>
              </a:rPr>
              <a:t>methods</a:t>
            </a:r>
            <a:r>
              <a:rPr lang="en-US" dirty="0" smtClean="0"/>
              <a:t> used to transform </a:t>
            </a:r>
            <a:r>
              <a:rPr lang="en-US" dirty="0" smtClean="0">
                <a:hlinkClick r:id="rId3"/>
              </a:rPr>
              <a:t>tangible</a:t>
            </a:r>
            <a:r>
              <a:rPr lang="en-US" dirty="0" smtClean="0"/>
              <a:t> inputs (</a:t>
            </a:r>
            <a:r>
              <a:rPr lang="en-US" dirty="0" smtClean="0">
                <a:hlinkClick r:id="rId4"/>
              </a:rPr>
              <a:t>raw materials</a:t>
            </a:r>
            <a:r>
              <a:rPr lang="en-US" dirty="0" smtClean="0"/>
              <a:t>, </a:t>
            </a:r>
            <a:r>
              <a:rPr lang="en-US" dirty="0" smtClean="0">
                <a:hlinkClick r:id="rId5"/>
              </a:rPr>
              <a:t>semi-finished goods</a:t>
            </a:r>
            <a:r>
              <a:rPr lang="en-US" dirty="0" smtClean="0"/>
              <a:t>, </a:t>
            </a:r>
            <a:r>
              <a:rPr lang="en-US" dirty="0" smtClean="0">
                <a:hlinkClick r:id="rId6"/>
              </a:rPr>
              <a:t>subassemblies</a:t>
            </a:r>
            <a:r>
              <a:rPr lang="en-US" dirty="0" smtClean="0"/>
              <a:t>) and </a:t>
            </a:r>
            <a:r>
              <a:rPr lang="en-US" dirty="0" smtClean="0">
                <a:hlinkClick r:id="rId7"/>
              </a:rPr>
              <a:t>intangible</a:t>
            </a:r>
            <a:r>
              <a:rPr lang="en-US" dirty="0" smtClean="0"/>
              <a:t> inputs (</a:t>
            </a:r>
            <a:r>
              <a:rPr lang="en-US" dirty="0" smtClean="0">
                <a:hlinkClick r:id="rId8"/>
              </a:rPr>
              <a:t>ideas</a:t>
            </a:r>
            <a:r>
              <a:rPr lang="en-US" dirty="0" smtClean="0"/>
              <a:t>, </a:t>
            </a:r>
            <a:r>
              <a:rPr lang="en-US" dirty="0" smtClean="0">
                <a:hlinkClick r:id="rId9"/>
              </a:rPr>
              <a:t>information</a:t>
            </a:r>
            <a:r>
              <a:rPr lang="en-US" dirty="0" smtClean="0"/>
              <a:t>, </a:t>
            </a:r>
            <a:r>
              <a:rPr lang="en-US" dirty="0" smtClean="0">
                <a:hlinkClick r:id="rId10"/>
              </a:rPr>
              <a:t>knowledge</a:t>
            </a:r>
            <a:r>
              <a:rPr lang="en-US" dirty="0" smtClean="0"/>
              <a:t>)into </a:t>
            </a:r>
            <a:r>
              <a:rPr lang="en-US" dirty="0" smtClean="0">
                <a:hlinkClick r:id="rId11"/>
              </a:rPr>
              <a:t>goods</a:t>
            </a:r>
            <a:r>
              <a:rPr lang="en-US" dirty="0" smtClean="0"/>
              <a:t> or </a:t>
            </a:r>
            <a:r>
              <a:rPr lang="en-US" dirty="0" smtClean="0">
                <a:hlinkClick r:id="rId12"/>
              </a:rPr>
              <a:t>services</a:t>
            </a:r>
            <a:r>
              <a:rPr lang="en-US" dirty="0" smtClean="0"/>
              <a:t>. </a:t>
            </a:r>
            <a:r>
              <a:rPr lang="en-US" dirty="0" smtClean="0">
                <a:hlinkClick r:id="rId13"/>
              </a:rPr>
              <a:t>Resources</a:t>
            </a:r>
            <a:r>
              <a:rPr lang="en-US" dirty="0" smtClean="0"/>
              <a:t> are used in</a:t>
            </a:r>
          </a:p>
          <a:p>
            <a:r>
              <a:rPr lang="en-US" dirty="0" smtClean="0"/>
              <a:t>this </a:t>
            </a:r>
            <a:r>
              <a:rPr lang="en-US" dirty="0" smtClean="0">
                <a:hlinkClick r:id="rId14"/>
              </a:rPr>
              <a:t>process</a:t>
            </a:r>
            <a:r>
              <a:rPr lang="en-US" dirty="0" smtClean="0"/>
              <a:t> to </a:t>
            </a:r>
            <a:r>
              <a:rPr lang="en-US" dirty="0" smtClean="0">
                <a:hlinkClick r:id="rId15"/>
              </a:rPr>
              <a:t>create</a:t>
            </a:r>
            <a:r>
              <a:rPr lang="en-US" dirty="0" smtClean="0"/>
              <a:t> an </a:t>
            </a:r>
            <a:r>
              <a:rPr lang="en-US" dirty="0" smtClean="0">
                <a:hlinkClick r:id="rId16"/>
              </a:rPr>
              <a:t>output</a:t>
            </a:r>
            <a:r>
              <a:rPr lang="en-US" dirty="0" smtClean="0"/>
              <a:t> that is suitable for use or has </a:t>
            </a:r>
            <a:r>
              <a:rPr lang="en-US" dirty="0" smtClean="0">
                <a:hlinkClick r:id="rId17"/>
              </a:rPr>
              <a:t>exchange value</a:t>
            </a:r>
            <a:r>
              <a:rPr lang="en-US" dirty="0" smtClean="0"/>
              <a:t>.</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Sigma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Six Sigma is a management philosophy developed by Motorola that emphasizes setting extremely high objectives, collecting data, and analyzing results to a fine degree as a way to reduce defects in products and services. The Greek letter </a:t>
            </a:r>
            <a:r>
              <a:rPr lang="en-US" i="1" dirty="0" smtClean="0"/>
              <a:t>sigma</a:t>
            </a:r>
            <a:r>
              <a:rPr lang="en-US" dirty="0" smtClean="0"/>
              <a:t> is sometimes used to denote variation from a standard. The philosophy behind Six Sigma is that if you measure how many defects are in a process, you can figure out how to systematically eliminate them and get as close to perfection as possible. In order for a company to achieve Six Sigma, it cannot produce more than 3.4 defects per million opportunities, where an opportunity is defined as a chance for nonconformance.</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Even Analysis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An analysis to determine the point at which revenue received equals the costs associated with receiving the revenue. Break-even analysis calculates what is known as a margin of safety, the amount that revenues exceed the break-even point. This is the amount that revenues can fall while still staying above the break-even point.</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Even Analysis</a:t>
            </a:r>
            <a:endParaRPr lang="en-US" dirty="0"/>
          </a:p>
        </p:txBody>
      </p:sp>
      <p:sp>
        <p:nvSpPr>
          <p:cNvPr id="3" name="Content Placeholder 2"/>
          <p:cNvSpPr>
            <a:spLocks noGrp="1"/>
          </p:cNvSpPr>
          <p:nvPr>
            <p:ph idx="1"/>
          </p:nvPr>
        </p:nvSpPr>
        <p:spPr/>
        <p:txBody>
          <a:bodyPr/>
          <a:lstStyle/>
          <a:p>
            <a:r>
              <a:rPr lang="en-US" dirty="0" smtClean="0"/>
              <a:t>A </a:t>
            </a:r>
            <a:r>
              <a:rPr lang="en-US" dirty="0" smtClean="0">
                <a:hlinkClick r:id="rId2"/>
              </a:rPr>
              <a:t>calculation</a:t>
            </a:r>
            <a:r>
              <a:rPr lang="en-US" dirty="0" smtClean="0"/>
              <a:t> of the </a:t>
            </a:r>
            <a:r>
              <a:rPr lang="en-US" dirty="0" smtClean="0">
                <a:hlinkClick r:id="rId3"/>
              </a:rPr>
              <a:t>approximate</a:t>
            </a:r>
            <a:r>
              <a:rPr lang="en-US" dirty="0" smtClean="0"/>
              <a:t> </a:t>
            </a:r>
            <a:r>
              <a:rPr lang="en-US" dirty="0" smtClean="0">
                <a:hlinkClick r:id="rId4"/>
              </a:rPr>
              <a:t>sales volume</a:t>
            </a:r>
            <a:r>
              <a:rPr lang="en-US" dirty="0" smtClean="0"/>
              <a:t> required to just </a:t>
            </a:r>
            <a:r>
              <a:rPr lang="en-US" dirty="0" smtClean="0">
                <a:hlinkClick r:id="rId5"/>
              </a:rPr>
              <a:t>cover</a:t>
            </a:r>
            <a:r>
              <a:rPr lang="en-US" dirty="0" smtClean="0"/>
              <a:t> </a:t>
            </a:r>
            <a:r>
              <a:rPr lang="en-US" dirty="0" smtClean="0">
                <a:hlinkClick r:id="rId6"/>
              </a:rPr>
              <a:t>costs</a:t>
            </a:r>
            <a:r>
              <a:rPr lang="en-US" dirty="0" smtClean="0"/>
              <a:t>, below which production would be unprofitable and above which it would be </a:t>
            </a:r>
            <a:r>
              <a:rPr lang="en-US" dirty="0" smtClean="0">
                <a:hlinkClick r:id="rId7"/>
              </a:rPr>
              <a:t>profitable</a:t>
            </a:r>
            <a:r>
              <a:rPr lang="en-US" dirty="0" smtClean="0"/>
              <a:t>. Break-even analysis focuses on the relationship between </a:t>
            </a:r>
            <a:r>
              <a:rPr lang="en-US" dirty="0" smtClean="0">
                <a:hlinkClick r:id="rId8"/>
              </a:rPr>
              <a:t>fixed cost</a:t>
            </a:r>
            <a:r>
              <a:rPr lang="en-US" dirty="0" smtClean="0"/>
              <a:t>, </a:t>
            </a:r>
            <a:r>
              <a:rPr lang="en-US" dirty="0" smtClean="0">
                <a:hlinkClick r:id="rId9"/>
              </a:rPr>
              <a:t>variable cost</a:t>
            </a:r>
            <a:r>
              <a:rPr lang="en-US" dirty="0" smtClean="0"/>
              <a:t>, and </a:t>
            </a:r>
            <a:r>
              <a:rPr lang="en-US" dirty="0" smtClean="0">
                <a:hlinkClick r:id="rId10"/>
              </a:rPr>
              <a:t>profit</a:t>
            </a:r>
            <a:r>
              <a:rPr lang="en-US" dirty="0" smtClean="0"/>
              <a:t>.</a:t>
            </a:r>
            <a:br>
              <a:rPr lang="en-US" dirty="0" smtClean="0"/>
            </a:br>
            <a:r>
              <a:rPr lang="en-US" dirty="0" smtClean="0"/>
              <a:t/>
            </a:r>
            <a:br>
              <a:rPr lang="en-US" dirty="0" smtClean="0"/>
            </a:b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Why Calculate the Breakeven Point? </a:t>
            </a:r>
            <a:br>
              <a:rPr lang="en-US" b="1" i="1"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b="1" i="1" dirty="0" smtClean="0"/>
              <a:t/>
            </a:r>
            <a:br>
              <a:rPr lang="en-US" b="1" i="1" dirty="0" smtClean="0"/>
            </a:br>
            <a:r>
              <a:rPr lang="en-US" dirty="0" smtClean="0"/>
              <a:t/>
            </a:r>
            <a:br>
              <a:rPr lang="en-US" dirty="0" smtClean="0"/>
            </a:br>
            <a:r>
              <a:rPr lang="en-US" dirty="0" smtClean="0"/>
              <a:t>The breakeven point is an important reference point that enters into planning and carrying out business activities. By clearly understanding the level of sales needed to cover all costs, you know how many units you must produce, in the case of a manufacturing business, or how many units you need to purchase and sell, in the case of a merchandising business. In a services business, the breakeven point indicates the number of billable hours you must work in order to cover your cost</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Calculation</a:t>
            </a:r>
            <a:endParaRPr lang="en-US" dirty="0"/>
          </a:p>
        </p:txBody>
      </p:sp>
      <p:sp>
        <p:nvSpPr>
          <p:cNvPr id="3" name="Content Placeholder 2"/>
          <p:cNvSpPr>
            <a:spLocks noGrp="1"/>
          </p:cNvSpPr>
          <p:nvPr>
            <p:ph idx="1"/>
          </p:nvPr>
        </p:nvSpPr>
        <p:spPr/>
        <p:txBody>
          <a:bodyPr/>
          <a:lstStyle/>
          <a:p>
            <a:pPr algn="ctr"/>
            <a:r>
              <a:rPr lang="en-US" b="1" i="1" dirty="0" smtClean="0"/>
              <a:t>The Calculation</a:t>
            </a:r>
            <a:endParaRPr lang="en-US" dirty="0" smtClean="0"/>
          </a:p>
          <a:p>
            <a:pPr algn="ctr"/>
            <a:r>
              <a:rPr lang="en-US" dirty="0" smtClean="0"/>
              <a:t>At the breakeven point: revenue = fixed costs + variable costs.</a:t>
            </a:r>
          </a:p>
          <a:p>
            <a:r>
              <a:rPr lang="en-US" dirty="0" smtClean="0"/>
              <a:t>Therefore, in order to calculate the breakeven point, you need to determine all the fixed and variable costs involved in the operation. Fixed costs are those that are invariable, and that must be paid regardless of the level of sales. Variable costs are incurred in proportion to the level of sales.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fontAlgn="base"/>
            <a:r>
              <a:rPr lang="en-US" b="1" dirty="0" smtClean="0"/>
              <a:t>monetary value </a:t>
            </a:r>
          </a:p>
          <a:p>
            <a:pPr fontAlgn="base"/>
            <a:r>
              <a:rPr lang="en-US" b="1" dirty="0" smtClean="0"/>
              <a:t>Definition</a:t>
            </a:r>
            <a:r>
              <a:rPr lang="en-US" b="1" dirty="0" smtClean="0">
                <a:hlinkClick r:id="rId2"/>
              </a:rPr>
              <a:t>[Save to Favorites][See Examples]</a:t>
            </a:r>
            <a:endParaRPr lang="en-US" b="1" dirty="0" smtClean="0"/>
          </a:p>
          <a:p>
            <a:pPr fontAlgn="base"/>
            <a:r>
              <a:rPr lang="en-US" dirty="0" smtClean="0"/>
              <a:t>The </a:t>
            </a:r>
            <a:r>
              <a:rPr lang="en-US" dirty="0" smtClean="0">
                <a:hlinkClick r:id="rId3"/>
              </a:rPr>
              <a:t>value</a:t>
            </a:r>
            <a:r>
              <a:rPr lang="en-US" dirty="0" smtClean="0"/>
              <a:t> or </a:t>
            </a:r>
            <a:r>
              <a:rPr lang="en-US" dirty="0" smtClean="0">
                <a:hlinkClick r:id="rId4"/>
              </a:rPr>
              <a:t>worth</a:t>
            </a:r>
            <a:r>
              <a:rPr lang="en-US" dirty="0" smtClean="0"/>
              <a:t> that a </a:t>
            </a:r>
            <a:r>
              <a:rPr lang="en-US" dirty="0" smtClean="0">
                <a:hlinkClick r:id="rId5"/>
              </a:rPr>
              <a:t>product</a:t>
            </a:r>
            <a:r>
              <a:rPr lang="en-US" dirty="0" smtClean="0"/>
              <a:t> or </a:t>
            </a:r>
            <a:r>
              <a:rPr lang="en-US" dirty="0" smtClean="0">
                <a:hlinkClick r:id="rId6"/>
              </a:rPr>
              <a:t>service</a:t>
            </a:r>
            <a:r>
              <a:rPr lang="en-US" dirty="0" smtClean="0"/>
              <a:t> would </a:t>
            </a:r>
            <a:r>
              <a:rPr lang="en-US" dirty="0" smtClean="0">
                <a:hlinkClick r:id="rId7"/>
              </a:rPr>
              <a:t>bring</a:t>
            </a:r>
            <a:r>
              <a:rPr lang="en-US" dirty="0" smtClean="0"/>
              <a:t> to someone if </a:t>
            </a:r>
            <a:r>
              <a:rPr lang="en-US" dirty="0" smtClean="0">
                <a:hlinkClick r:id="rId8"/>
              </a:rPr>
              <a:t>sold</a:t>
            </a:r>
            <a:r>
              <a:rPr lang="en-US" dirty="0" smtClean="0"/>
              <a:t>.</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Value</a:t>
            </a:r>
            <a:endParaRPr lang="en-US" dirty="0"/>
          </a:p>
        </p:txBody>
      </p:sp>
      <p:sp>
        <p:nvSpPr>
          <p:cNvPr id="3" name="Content Placeholder 2"/>
          <p:cNvSpPr>
            <a:spLocks noGrp="1"/>
          </p:cNvSpPr>
          <p:nvPr>
            <p:ph idx="1"/>
          </p:nvPr>
        </p:nvSpPr>
        <p:spPr/>
        <p:txBody>
          <a:bodyPr/>
          <a:lstStyle/>
          <a:p>
            <a:r>
              <a:rPr lang="en-US" b="1" dirty="0" smtClean="0"/>
              <a:t>monetary value</a:t>
            </a:r>
            <a:r>
              <a:rPr lang="en-US" dirty="0" smtClean="0"/>
              <a:t> - the property of having material worth (often indicated by the amount of money something would bring if sold); "the fluctuating monetary value of gold and silver"; "he puts a high price on his services"; "he couldn't calculate the cost of the collection"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Allocating weights To The Criteria</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Memory storage  B/L      W       Display/Q</a:t>
            </a:r>
          </a:p>
          <a:p>
            <a:pPr>
              <a:buNone/>
            </a:pPr>
            <a:r>
              <a:rPr lang="en-US" dirty="0" smtClean="0"/>
              <a:t>HP 		 10		    3	   8	      5</a:t>
            </a:r>
          </a:p>
          <a:p>
            <a:pPr>
              <a:buNone/>
            </a:pPr>
            <a:r>
              <a:rPr lang="en-US" dirty="0" smtClean="0"/>
              <a:t>Dell		 10		    7	   6	      10</a:t>
            </a:r>
          </a:p>
          <a:p>
            <a:pPr>
              <a:buNone/>
            </a:pPr>
            <a:r>
              <a:rPr lang="en-US" dirty="0" smtClean="0"/>
              <a:t>Apple	             8                       7        8            7</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monetary value</a:t>
            </a:r>
            <a:br>
              <a:rPr lang="en-US" dirty="0" smtClean="0"/>
            </a:br>
            <a:endParaRPr lang="en-US" dirty="0"/>
          </a:p>
        </p:txBody>
      </p:sp>
      <p:sp>
        <p:nvSpPr>
          <p:cNvPr id="3" name="Content Placeholder 2"/>
          <p:cNvSpPr>
            <a:spLocks noGrp="1"/>
          </p:cNvSpPr>
          <p:nvPr>
            <p:ph idx="1"/>
          </p:nvPr>
        </p:nvSpPr>
        <p:spPr/>
        <p:txBody>
          <a:bodyPr/>
          <a:lstStyle/>
          <a:p>
            <a:r>
              <a:rPr lang="en-US" dirty="0" smtClean="0"/>
              <a:t>The </a:t>
            </a:r>
            <a:r>
              <a:rPr lang="en-US" dirty="0" smtClean="0">
                <a:hlinkClick r:id="rId2"/>
              </a:rPr>
              <a:t>amount</a:t>
            </a:r>
            <a:r>
              <a:rPr lang="en-US" dirty="0" smtClean="0"/>
              <a:t> of </a:t>
            </a:r>
            <a:r>
              <a:rPr lang="en-US" dirty="0" smtClean="0">
                <a:hlinkClick r:id="rId3"/>
              </a:rPr>
              <a:t>value</a:t>
            </a:r>
            <a:r>
              <a:rPr lang="en-US" dirty="0" smtClean="0"/>
              <a:t> an item or a </a:t>
            </a:r>
            <a:r>
              <a:rPr lang="en-US" dirty="0" smtClean="0">
                <a:hlinkClick r:id="rId4"/>
              </a:rPr>
              <a:t>service</a:t>
            </a:r>
            <a:r>
              <a:rPr lang="en-US" dirty="0" smtClean="0"/>
              <a:t> has in relation to if it were sold for </a:t>
            </a:r>
            <a:r>
              <a:rPr lang="en-US" dirty="0" smtClean="0">
                <a:hlinkClick r:id="rId5"/>
              </a:rPr>
              <a:t>cash</a:t>
            </a:r>
            <a:r>
              <a:rPr lang="en-US" dirty="0" smtClean="0"/>
              <a:t> to a willing </a:t>
            </a:r>
            <a:r>
              <a:rPr lang="en-US" dirty="0" smtClean="0">
                <a:hlinkClick r:id="rId6"/>
              </a:rPr>
              <a:t>buyer</a:t>
            </a:r>
            <a:r>
              <a:rPr lang="en-US" dirty="0" smtClean="0"/>
              <a:t>.</a:t>
            </a:r>
          </a:p>
          <a:p>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Budgeting</a:t>
            </a:r>
            <a:endParaRPr lang="en-US" dirty="0"/>
          </a:p>
        </p:txBody>
      </p:sp>
      <p:sp>
        <p:nvSpPr>
          <p:cNvPr id="3" name="Content Placeholder 2"/>
          <p:cNvSpPr>
            <a:spLocks noGrp="1"/>
          </p:cNvSpPr>
          <p:nvPr>
            <p:ph idx="1"/>
          </p:nvPr>
        </p:nvSpPr>
        <p:spPr/>
        <p:txBody>
          <a:bodyPr/>
          <a:lstStyle/>
          <a:p>
            <a:r>
              <a:rPr lang="en-US" b="1" dirty="0" smtClean="0"/>
              <a:t>Capital budgeting</a:t>
            </a:r>
            <a:r>
              <a:rPr lang="en-US" dirty="0" smtClean="0"/>
              <a:t> (or investment appraisal) is the planning process used to determine whether an organization's long term</a:t>
            </a:r>
            <a:r>
              <a:rPr lang="en-US" smtClean="0"/>
              <a:t> </a:t>
            </a:r>
            <a:r>
              <a:rPr lang="en-US" smtClean="0">
                <a:hlinkClick r:id="rId2" tooltip="Investment"/>
              </a:rPr>
              <a:t>investments</a:t>
            </a:r>
            <a:r>
              <a:rPr lang="en-US" smtClean="0"/>
              <a:t> such </a:t>
            </a:r>
            <a:r>
              <a:rPr lang="en-US" dirty="0" smtClean="0"/>
              <a:t>as new machinery, replacement machinery, new plants, new products, and research development projects are worth pursuing. It is budget for major </a:t>
            </a:r>
            <a:r>
              <a:rPr lang="en-US" dirty="0" smtClean="0">
                <a:hlinkClick r:id="rId3" tooltip="Capital (economics)"/>
              </a:rPr>
              <a:t>capital</a:t>
            </a:r>
            <a:r>
              <a:rPr lang="en-US" dirty="0" smtClean="0"/>
              <a:t>, or investment, expenditures.</a:t>
            </a:r>
            <a:r>
              <a:rPr lang="en-US" baseline="30000" dirty="0" smtClean="0">
                <a:hlinkClick r:id="rId4"/>
              </a:rPr>
              <a:t>[1]</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Budgeting</a:t>
            </a:r>
            <a:endParaRPr lang="en-US" dirty="0"/>
          </a:p>
        </p:txBody>
      </p:sp>
      <p:sp>
        <p:nvSpPr>
          <p:cNvPr id="3" name="Content Placeholder 2"/>
          <p:cNvSpPr>
            <a:spLocks noGrp="1"/>
          </p:cNvSpPr>
          <p:nvPr>
            <p:ph idx="1"/>
          </p:nvPr>
        </p:nvSpPr>
        <p:spPr/>
        <p:txBody>
          <a:bodyPr/>
          <a:lstStyle/>
          <a:p>
            <a:pPr fontAlgn="base"/>
            <a:r>
              <a:rPr lang="en-US" dirty="0" smtClean="0"/>
              <a:t>A capital budget determines funding for assets that produce income, and you will have to make decisions about which assets to buy based on a clear set of objectives. Without these objectives, you have no way of knowing how much money you need to budget for capital expenditures. Your capital budget objectives work with your overall business plans to provide a strategic road map for your company's future.</a:t>
            </a:r>
            <a:endParaRPr lang="en-US" b="1"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 </a:t>
            </a:r>
            <a:r>
              <a:rPr lang="en-US" dirty="0" err="1" smtClean="0"/>
              <a:t>Defination</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A noncash </a:t>
            </a:r>
            <a:r>
              <a:rPr lang="en-US" dirty="0" smtClean="0">
                <a:hlinkClick r:id="rId2"/>
              </a:rPr>
              <a:t>expense</a:t>
            </a:r>
            <a:r>
              <a:rPr lang="en-US" dirty="0" smtClean="0"/>
              <a:t> that </a:t>
            </a:r>
            <a:r>
              <a:rPr lang="en-US" dirty="0" smtClean="0">
                <a:hlinkClick r:id="rId3"/>
              </a:rPr>
              <a:t>reduces</a:t>
            </a:r>
            <a:r>
              <a:rPr lang="en-US" dirty="0" smtClean="0"/>
              <a:t> the </a:t>
            </a:r>
            <a:r>
              <a:rPr lang="en-US" dirty="0" smtClean="0">
                <a:hlinkClick r:id="rId4"/>
              </a:rPr>
              <a:t>value</a:t>
            </a:r>
            <a:r>
              <a:rPr lang="en-US" dirty="0" smtClean="0"/>
              <a:t> of an asset as a </a:t>
            </a:r>
            <a:r>
              <a:rPr lang="en-US" dirty="0" smtClean="0">
                <a:hlinkClick r:id="rId5"/>
              </a:rPr>
              <a:t>result</a:t>
            </a:r>
            <a:r>
              <a:rPr lang="en-US" dirty="0" smtClean="0"/>
              <a:t> of </a:t>
            </a:r>
            <a:r>
              <a:rPr lang="en-US" dirty="0" smtClean="0">
                <a:hlinkClick r:id="rId6"/>
              </a:rPr>
              <a:t>wear and tear</a:t>
            </a:r>
            <a:r>
              <a:rPr lang="en-US" dirty="0" smtClean="0"/>
              <a:t>, age, or </a:t>
            </a:r>
            <a:r>
              <a:rPr lang="en-US" dirty="0" smtClean="0">
                <a:hlinkClick r:id="rId7"/>
              </a:rPr>
              <a:t>obsolescence</a:t>
            </a:r>
            <a:r>
              <a:rPr lang="en-US" dirty="0" smtClean="0"/>
              <a:t>. Most assets </a:t>
            </a:r>
            <a:r>
              <a:rPr lang="en-US" dirty="0" smtClean="0">
                <a:hlinkClick r:id="rId8"/>
              </a:rPr>
              <a:t>lose</a:t>
            </a:r>
            <a:r>
              <a:rPr lang="en-US" dirty="0" smtClean="0"/>
              <a:t> their value over time (in other words, they </a:t>
            </a:r>
            <a:r>
              <a:rPr lang="en-US" dirty="0" smtClean="0">
                <a:hlinkClick r:id="rId9"/>
              </a:rPr>
              <a:t>depreciate</a:t>
            </a:r>
            <a:r>
              <a:rPr lang="en-US" dirty="0" smtClean="0"/>
              <a:t>), and must be replaced once the end of their </a:t>
            </a:r>
            <a:r>
              <a:rPr lang="en-US" dirty="0" smtClean="0">
                <a:hlinkClick r:id="rId10"/>
              </a:rPr>
              <a:t>useful life</a:t>
            </a:r>
            <a:r>
              <a:rPr lang="en-US" dirty="0" smtClean="0"/>
              <a:t> is reached. There are several </a:t>
            </a:r>
            <a:r>
              <a:rPr lang="en-US" dirty="0" smtClean="0">
                <a:hlinkClick r:id="rId11"/>
              </a:rPr>
              <a:t>accounting methods</a:t>
            </a:r>
            <a:r>
              <a:rPr lang="en-US" dirty="0" smtClean="0"/>
              <a:t> that are used in order to </a:t>
            </a:r>
            <a:r>
              <a:rPr lang="en-US" dirty="0" smtClean="0">
                <a:hlinkClick r:id="rId12"/>
              </a:rPr>
              <a:t>write off</a:t>
            </a:r>
            <a:r>
              <a:rPr lang="en-US" dirty="0" smtClean="0"/>
              <a:t> an </a:t>
            </a:r>
            <a:r>
              <a:rPr lang="en-US" dirty="0" err="1" smtClean="0">
                <a:hlinkClick r:id="rId13"/>
              </a:rPr>
              <a:t>asset's</a:t>
            </a:r>
            <a:r>
              <a:rPr lang="en-US" dirty="0" err="1" smtClean="0"/>
              <a:t>depreciation</a:t>
            </a:r>
            <a:r>
              <a:rPr lang="en-US" dirty="0" smtClean="0"/>
              <a:t> </a:t>
            </a:r>
            <a:r>
              <a:rPr lang="en-US" dirty="0" smtClean="0">
                <a:hlinkClick r:id="rId14"/>
              </a:rPr>
              <a:t>cost</a:t>
            </a:r>
            <a:r>
              <a:rPr lang="en-US" dirty="0" smtClean="0"/>
              <a:t> over the </a:t>
            </a:r>
            <a:r>
              <a:rPr lang="en-US" dirty="0" smtClean="0">
                <a:hlinkClick r:id="rId15"/>
              </a:rPr>
              <a:t>period</a:t>
            </a:r>
            <a:r>
              <a:rPr lang="en-US" dirty="0" smtClean="0"/>
              <a:t> of its useful life. Because it is a </a:t>
            </a:r>
            <a:r>
              <a:rPr lang="en-US" dirty="0" smtClean="0">
                <a:hlinkClick r:id="rId16"/>
              </a:rPr>
              <a:t>non-cash expense</a:t>
            </a:r>
            <a:r>
              <a:rPr lang="en-US" dirty="0" smtClean="0"/>
              <a:t>, depreciation </a:t>
            </a:r>
            <a:r>
              <a:rPr lang="en-US" dirty="0" smtClean="0">
                <a:hlinkClick r:id="rId17"/>
              </a:rPr>
              <a:t>lowers</a:t>
            </a:r>
            <a:r>
              <a:rPr lang="en-US" dirty="0" smtClean="0"/>
              <a:t> the </a:t>
            </a:r>
            <a:r>
              <a:rPr lang="en-US" dirty="0" smtClean="0">
                <a:hlinkClick r:id="rId18"/>
              </a:rPr>
              <a:t>company's</a:t>
            </a:r>
            <a:r>
              <a:rPr lang="en-US" dirty="0" smtClean="0"/>
              <a:t> reported </a:t>
            </a:r>
            <a:r>
              <a:rPr lang="en-US" dirty="0" smtClean="0">
                <a:hlinkClick r:id="rId19"/>
              </a:rPr>
              <a:t>earnings</a:t>
            </a:r>
            <a:r>
              <a:rPr lang="en-US" dirty="0" smtClean="0"/>
              <a:t> while increasing </a:t>
            </a:r>
            <a:r>
              <a:rPr lang="en-US" dirty="0" smtClean="0">
                <a:hlinkClick r:id="rId20"/>
              </a:rPr>
              <a:t>free cash flow</a:t>
            </a:r>
            <a:r>
              <a:rPr lang="en-US" dirty="0" smtClean="0"/>
              <a:t>.</a:t>
            </a:r>
          </a:p>
          <a:p>
            <a:pPr fontAlgn="base"/>
            <a:r>
              <a:rPr lang="en-US" dirty="0" smtClean="0"/>
              <a:t>2. A </a:t>
            </a:r>
            <a:r>
              <a:rPr lang="en-US" dirty="0" smtClean="0">
                <a:hlinkClick r:id="rId21"/>
              </a:rPr>
              <a:t>decline</a:t>
            </a:r>
            <a:r>
              <a:rPr lang="en-US" dirty="0" smtClean="0"/>
              <a:t> in the value of a given currency in </a:t>
            </a:r>
            <a:r>
              <a:rPr lang="en-US" dirty="0" smtClean="0">
                <a:hlinkClick r:id="rId22"/>
              </a:rPr>
              <a:t>comparison</a:t>
            </a:r>
            <a:r>
              <a:rPr lang="en-US" dirty="0" smtClean="0"/>
              <a:t> with other </a:t>
            </a:r>
            <a:r>
              <a:rPr lang="en-US" dirty="0" smtClean="0">
                <a:hlinkClick r:id="rId23"/>
              </a:rPr>
              <a:t>currencies</a:t>
            </a:r>
            <a:r>
              <a:rPr lang="en-US" dirty="0" smtClean="0"/>
              <a:t>. For instance, if the U.S. dollar depreciates </a:t>
            </a:r>
            <a:r>
              <a:rPr lang="en-US" dirty="0" smtClean="0">
                <a:hlinkClick r:id="rId24"/>
              </a:rPr>
              <a:t>against</a:t>
            </a:r>
            <a:r>
              <a:rPr lang="en-US" dirty="0" smtClean="0"/>
              <a:t> the </a:t>
            </a:r>
            <a:r>
              <a:rPr lang="en-US" dirty="0" smtClean="0">
                <a:hlinkClick r:id="rId25"/>
              </a:rPr>
              <a:t>Euro</a:t>
            </a:r>
            <a:r>
              <a:rPr lang="en-US" dirty="0" smtClean="0"/>
              <a:t>, </a:t>
            </a:r>
            <a:r>
              <a:rPr lang="en-US" dirty="0" smtClean="0">
                <a:hlinkClick r:id="rId26"/>
              </a:rPr>
              <a:t>buyers</a:t>
            </a:r>
            <a:r>
              <a:rPr lang="en-US" dirty="0" smtClean="0"/>
              <a:t> would have to pay more </a:t>
            </a:r>
            <a:r>
              <a:rPr lang="en-US" dirty="0" smtClean="0">
                <a:hlinkClick r:id="rId27"/>
              </a:rPr>
              <a:t>dollars</a:t>
            </a:r>
            <a:r>
              <a:rPr lang="en-US" dirty="0" smtClean="0"/>
              <a:t> in order to obtain the original </a:t>
            </a:r>
            <a:r>
              <a:rPr lang="en-US" dirty="0" smtClean="0">
                <a:hlinkClick r:id="rId28"/>
              </a:rPr>
              <a:t>amount</a:t>
            </a:r>
            <a:r>
              <a:rPr lang="en-US" dirty="0" smtClean="0"/>
              <a:t> of </a:t>
            </a:r>
            <a:r>
              <a:rPr lang="en-US" dirty="0" err="1" smtClean="0"/>
              <a:t>euros</a:t>
            </a:r>
            <a:r>
              <a:rPr lang="en-US" dirty="0" smtClean="0"/>
              <a:t> before depreciation occurred.</a:t>
            </a:r>
          </a:p>
          <a:p>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Straight-line depreciation</a:t>
            </a: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Straight-line depreciation is the simplest and most often used technique, in which the company estimates the "salvage value" of the asset after the length of time over which it is depreciated, and assumes the drop in the asset's value is in equal, constant yearly increments over that amount of time. The salvage value is an estimate of the value of the asset at the time it will be sold or disposed of; it may be zero</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depreciation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Activity depreciation</a:t>
            </a:r>
            <a:br>
              <a:rPr lang="en-US" dirty="0" smtClean="0"/>
            </a:br>
            <a:r>
              <a:rPr lang="en-US" dirty="0" smtClean="0"/>
              <a:t>Activity depreciation methods are not based on time, but on a level of activity. This could be miles driven for a vehicle, or a cycle count for a machine. When the asset is acquired, we estimate its life in terms of this level of activity. Assume the vehicle above is estimated to go 50,000 miles in its lifetime. We calculate a per-mile depreciation rate: ($17,000 cost - $2,000 salvage) / 50,000 miles = $0.30 per mile. Each year, we then calculate the depreciation expense by multiplying the rate by the actual activity level.</a:t>
            </a:r>
            <a:br>
              <a:rPr lang="en-US" dirty="0" smtClean="0"/>
            </a:br>
            <a:r>
              <a:rPr lang="en-US" dirty="0" smtClean="0"/>
              <a:t/>
            </a:r>
            <a:br>
              <a:rPr lang="en-US" dirty="0" smtClean="0"/>
            </a:b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corporation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Firm that meets certain </a:t>
            </a:r>
            <a:r>
              <a:rPr lang="en-US" dirty="0" smtClean="0">
                <a:hlinkClick r:id="rId2"/>
              </a:rPr>
              <a:t>legal</a:t>
            </a:r>
            <a:r>
              <a:rPr lang="en-US" dirty="0" smtClean="0"/>
              <a:t> </a:t>
            </a:r>
            <a:r>
              <a:rPr lang="en-US" dirty="0" smtClean="0">
                <a:hlinkClick r:id="rId3"/>
              </a:rPr>
              <a:t>requirements</a:t>
            </a:r>
            <a:r>
              <a:rPr lang="en-US" dirty="0" smtClean="0"/>
              <a:t> to be recognized as having a legal existence, as an </a:t>
            </a:r>
            <a:r>
              <a:rPr lang="en-US" dirty="0" smtClean="0">
                <a:hlinkClick r:id="rId4"/>
              </a:rPr>
              <a:t>entity</a:t>
            </a:r>
            <a:r>
              <a:rPr lang="en-US" dirty="0" smtClean="0"/>
              <a:t> separate and distinct from its </a:t>
            </a:r>
            <a:r>
              <a:rPr lang="en-US" dirty="0" smtClean="0">
                <a:hlinkClick r:id="rId5"/>
              </a:rPr>
              <a:t>owners</a:t>
            </a:r>
            <a:r>
              <a:rPr lang="en-US" dirty="0" smtClean="0"/>
              <a:t>. Corporations are owned by their </a:t>
            </a:r>
            <a:r>
              <a:rPr lang="en-US" dirty="0" smtClean="0">
                <a:hlinkClick r:id="rId6"/>
              </a:rPr>
              <a:t>stockholders</a:t>
            </a:r>
            <a:r>
              <a:rPr lang="en-US" dirty="0" smtClean="0"/>
              <a:t> (</a:t>
            </a:r>
            <a:r>
              <a:rPr lang="en-US" dirty="0" smtClean="0">
                <a:hlinkClick r:id="rId7"/>
              </a:rPr>
              <a:t>shareholders</a:t>
            </a:r>
            <a:r>
              <a:rPr lang="en-US" dirty="0" smtClean="0"/>
              <a:t>) who share in </a:t>
            </a:r>
            <a:r>
              <a:rPr lang="en-US" dirty="0" smtClean="0">
                <a:hlinkClick r:id="rId8"/>
              </a:rPr>
              <a:t>profits</a:t>
            </a:r>
            <a:r>
              <a:rPr lang="en-US" dirty="0" smtClean="0"/>
              <a:t> and losses generated through the firm's </a:t>
            </a:r>
            <a:r>
              <a:rPr lang="en-US" dirty="0" smtClean="0">
                <a:hlinkClick r:id="rId9"/>
              </a:rPr>
              <a:t>operations</a:t>
            </a:r>
            <a:r>
              <a:rPr lang="en-US" dirty="0" smtClean="0"/>
              <a:t>, and have three distinct </a:t>
            </a:r>
            <a:r>
              <a:rPr lang="en-US" dirty="0" smtClean="0">
                <a:hlinkClick r:id="rId10"/>
              </a:rPr>
              <a:t>characteristics</a:t>
            </a:r>
            <a:r>
              <a:rPr lang="en-US" dirty="0" smtClean="0"/>
              <a:t> (1) Legal existence: a firm can (like a person) </a:t>
            </a:r>
            <a:r>
              <a:rPr lang="en-US" dirty="0" smtClean="0">
                <a:hlinkClick r:id="rId11"/>
              </a:rPr>
              <a:t>buy</a:t>
            </a:r>
            <a:r>
              <a:rPr lang="en-US" dirty="0" smtClean="0"/>
              <a:t>, </a:t>
            </a:r>
            <a:r>
              <a:rPr lang="en-US" dirty="0" smtClean="0">
                <a:hlinkClick r:id="rId12"/>
              </a:rPr>
              <a:t>sell</a:t>
            </a:r>
            <a:r>
              <a:rPr lang="en-US" dirty="0" smtClean="0"/>
              <a:t>, own, enter into a </a:t>
            </a:r>
            <a:r>
              <a:rPr lang="en-US" dirty="0" smtClean="0">
                <a:hlinkClick r:id="rId13"/>
              </a:rPr>
              <a:t>contract</a:t>
            </a:r>
            <a:r>
              <a:rPr lang="en-US" dirty="0" smtClean="0"/>
              <a:t>, and sue other </a:t>
            </a:r>
            <a:r>
              <a:rPr lang="en-US" dirty="0" err="1" smtClean="0">
                <a:hlinkClick r:id="rId14"/>
              </a:rPr>
              <a:t>persons</a:t>
            </a:r>
            <a:r>
              <a:rPr lang="en-US" dirty="0" err="1" smtClean="0"/>
              <a:t>and</a:t>
            </a:r>
            <a:r>
              <a:rPr lang="en-US" dirty="0" smtClean="0"/>
              <a:t> firms, and be sued by them. It can do good and be rewarded, and can commit offence and be punished. </a:t>
            </a:r>
            <a:br>
              <a:rPr lang="en-US" dirty="0" smtClean="0"/>
            </a:br>
            <a:r>
              <a:rPr lang="en-US" dirty="0" smtClean="0"/>
              <a:t/>
            </a:r>
            <a:br>
              <a:rPr lang="en-US" dirty="0" smtClean="0"/>
            </a:b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corporation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a:t>
            </a:r>
            <a:r>
              <a:rPr lang="en-US" dirty="0" smtClean="0">
                <a:hlinkClick r:id="rId2"/>
              </a:rPr>
              <a:t>Limited liability</a:t>
            </a:r>
            <a:r>
              <a:rPr lang="en-US" dirty="0" smtClean="0"/>
              <a:t>: a firm and its owners are </a:t>
            </a:r>
            <a:r>
              <a:rPr lang="en-US" dirty="0" smtClean="0">
                <a:hlinkClick r:id="rId3"/>
              </a:rPr>
              <a:t>limited</a:t>
            </a:r>
            <a:r>
              <a:rPr lang="en-US" dirty="0" smtClean="0"/>
              <a:t> in their </a:t>
            </a:r>
            <a:r>
              <a:rPr lang="en-US" dirty="0" smtClean="0">
                <a:hlinkClick r:id="rId4"/>
              </a:rPr>
              <a:t>liability</a:t>
            </a:r>
            <a:r>
              <a:rPr lang="en-US" dirty="0" smtClean="0"/>
              <a:t> to the </a:t>
            </a:r>
            <a:r>
              <a:rPr lang="en-US" dirty="0" smtClean="0">
                <a:hlinkClick r:id="rId5"/>
              </a:rPr>
              <a:t>creditors</a:t>
            </a:r>
            <a:r>
              <a:rPr lang="en-US" dirty="0" smtClean="0"/>
              <a:t> and other </a:t>
            </a:r>
            <a:r>
              <a:rPr lang="en-US" dirty="0" smtClean="0">
                <a:hlinkClick r:id="rId6"/>
              </a:rPr>
              <a:t>obligors</a:t>
            </a:r>
            <a:r>
              <a:rPr lang="en-US" dirty="0" smtClean="0"/>
              <a:t> only up to the </a:t>
            </a:r>
            <a:r>
              <a:rPr lang="en-US" dirty="0" smtClean="0">
                <a:hlinkClick r:id="rId7"/>
              </a:rPr>
              <a:t>resources</a:t>
            </a:r>
            <a:r>
              <a:rPr lang="en-US" dirty="0" smtClean="0"/>
              <a:t> of the firm, unless the owners give personal-guaranties. (3) Continuity of existence: a firm can live beyond the life spans and </a:t>
            </a:r>
            <a:r>
              <a:rPr lang="en-US" dirty="0" smtClean="0">
                <a:hlinkClick r:id="rId8"/>
              </a:rPr>
              <a:t>capacity</a:t>
            </a:r>
            <a:r>
              <a:rPr lang="en-US" dirty="0" smtClean="0"/>
              <a:t> of its owners, because its </a:t>
            </a:r>
            <a:r>
              <a:rPr lang="en-US" dirty="0" smtClean="0">
                <a:hlinkClick r:id="rId9"/>
              </a:rPr>
              <a:t>ownership</a:t>
            </a:r>
            <a:r>
              <a:rPr lang="en-US" dirty="0" smtClean="0"/>
              <a:t> can be transferred through </a:t>
            </a:r>
            <a:r>
              <a:rPr lang="en-US" dirty="0" err="1" smtClean="0"/>
              <a:t>a</a:t>
            </a:r>
            <a:r>
              <a:rPr lang="en-US" dirty="0" err="1" smtClean="0">
                <a:hlinkClick r:id="rId10"/>
              </a:rPr>
              <a:t>sale</a:t>
            </a:r>
            <a:r>
              <a:rPr lang="en-US" dirty="0" smtClean="0"/>
              <a:t> or gift of </a:t>
            </a:r>
            <a:r>
              <a:rPr lang="en-US" dirty="0" smtClean="0">
                <a:hlinkClick r:id="rId11"/>
              </a:rPr>
              <a:t>shares</a:t>
            </a:r>
            <a:r>
              <a:rPr lang="en-US" dirty="0" smtClean="0"/>
              <a:t>.</a:t>
            </a:r>
          </a:p>
          <a:p>
            <a:r>
              <a:rPr lang="en-US" dirty="0" smtClean="0"/>
              <a:t>2. Municipal </a:t>
            </a:r>
            <a:r>
              <a:rPr lang="en-US" dirty="0" smtClean="0">
                <a:hlinkClick r:id="rId12"/>
              </a:rPr>
              <a:t>authority</a:t>
            </a:r>
            <a:r>
              <a:rPr lang="en-US" dirty="0" smtClean="0"/>
              <a:t> of a town or city.</a:t>
            </a:r>
          </a:p>
          <a:p>
            <a:r>
              <a:rPr lang="en-US" dirty="0" smtClean="0"/>
              <a:t>3. A very large, usually diversified, firm.</a:t>
            </a:r>
          </a:p>
          <a:p>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a</a:t>
            </a:r>
            <a:r>
              <a:rPr lang="en-US" dirty="0" smtClean="0"/>
              <a:t> </a:t>
            </a:r>
            <a:r>
              <a:rPr lang="en-US" b="1" dirty="0" smtClean="0"/>
              <a:t>:</a:t>
            </a:r>
            <a:r>
              <a:rPr lang="en-US" dirty="0" smtClean="0"/>
              <a:t> a group of merchants or traders united in a trade guild</a:t>
            </a:r>
          </a:p>
          <a:p>
            <a:r>
              <a:rPr lang="en-US" b="1" dirty="0" smtClean="0"/>
              <a:t>b</a:t>
            </a:r>
            <a:r>
              <a:rPr lang="en-US" dirty="0" smtClean="0"/>
              <a:t> </a:t>
            </a:r>
            <a:r>
              <a:rPr lang="en-US" b="1" dirty="0" smtClean="0"/>
              <a:t>:</a:t>
            </a:r>
            <a:r>
              <a:rPr lang="en-US" dirty="0" smtClean="0"/>
              <a:t> the municipal authorities of a town or city</a:t>
            </a:r>
          </a:p>
          <a:p>
            <a:r>
              <a:rPr lang="en-US" b="1" dirty="0" smtClean="0"/>
              <a:t>2</a:t>
            </a:r>
          </a:p>
          <a:p>
            <a:r>
              <a:rPr lang="en-US" b="1" dirty="0" smtClean="0"/>
              <a:t>:</a:t>
            </a:r>
            <a:r>
              <a:rPr lang="en-US" dirty="0" smtClean="0"/>
              <a:t> a body formed and authorized by law to act as a single person although constituted by one or more persons and legally endowed with various rights and duties including the capacity of succession</a:t>
            </a:r>
          </a:p>
          <a:p>
            <a:r>
              <a:rPr lang="en-US" b="1" dirty="0" smtClean="0"/>
              <a:t>3</a:t>
            </a:r>
          </a:p>
          <a:p>
            <a:r>
              <a:rPr lang="en-US" b="1" dirty="0" smtClean="0"/>
              <a:t>:</a:t>
            </a:r>
            <a:r>
              <a:rPr lang="en-US" dirty="0" smtClean="0"/>
              <a:t> an association of employers and employees in a basic industry or of members of a profession organized as an organ of political representation in a </a:t>
            </a:r>
            <a:r>
              <a:rPr lang="en-US" dirty="0" smtClean="0">
                <a:hlinkClick r:id="rId2"/>
              </a:rPr>
              <a:t>corporative</a:t>
            </a:r>
            <a:r>
              <a:rPr lang="en-US" dirty="0" smtClean="0"/>
              <a:t> state</a:t>
            </a:r>
          </a:p>
          <a:p>
            <a:r>
              <a:rPr lang="en-US" b="1" dirty="0" smtClean="0"/>
              <a:t>4</a:t>
            </a:r>
          </a:p>
          <a:p>
            <a:r>
              <a:rPr lang="en-US" b="1" dirty="0" smtClean="0"/>
              <a:t>:</a:t>
            </a:r>
            <a:r>
              <a:rPr lang="en-US" dirty="0" smtClean="0"/>
              <a:t> </a:t>
            </a:r>
            <a:r>
              <a:rPr lang="en-US" cap="small" dirty="0" smtClean="0">
                <a:hlinkClick r:id="rId3"/>
              </a:rPr>
              <a:t>potbelly</a:t>
            </a:r>
            <a:r>
              <a:rPr lang="en-US" dirty="0" smtClean="0"/>
              <a:t> 1</a:t>
            </a:r>
          </a:p>
          <a:p>
            <a:r>
              <a:rPr lang="en-US" dirty="0" smtClean="0">
                <a:hlinkClick r:id="rId4"/>
              </a:rPr>
              <a:t> See corporation defined for English-language learners »</a:t>
            </a:r>
            <a:endParaRPr lang="en-US" dirty="0" smtClean="0"/>
          </a:p>
          <a:p>
            <a:r>
              <a:rPr lang="en-US" dirty="0" smtClean="0">
                <a:hlinkClick r:id="rId5"/>
              </a:rPr>
              <a:t>See corporation defined for kids »</a:t>
            </a:r>
            <a:endParaRPr lang="en-US"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r>
              <a:rPr lang="en-US" dirty="0" smtClean="0"/>
              <a:t> Problems</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Labour</a:t>
            </a:r>
            <a:r>
              <a:rPr lang="en-US" dirty="0" smtClean="0"/>
              <a:t> </a:t>
            </a:r>
            <a:r>
              <a:rPr lang="en-US" dirty="0" err="1" smtClean="0"/>
              <a:t>Problemswar</a:t>
            </a:r>
            <a:r>
              <a:rPr lang="en-US" dirty="0" smtClean="0"/>
              <a:t>-time industries slowing down</a:t>
            </a:r>
          </a:p>
          <a:p>
            <a:r>
              <a:rPr lang="en-US" dirty="0" smtClean="0"/>
              <a:t>Women pressured to stay at home</a:t>
            </a:r>
          </a:p>
          <a:p>
            <a:r>
              <a:rPr lang="en-US" dirty="0" smtClean="0"/>
              <a:t>so returning soldiers could have jobs</a:t>
            </a:r>
          </a:p>
          <a:p>
            <a:r>
              <a:rPr lang="en-US" dirty="0" smtClean="0"/>
              <a:t>Jobs were hard to find</a:t>
            </a:r>
          </a:p>
          <a:p>
            <a:r>
              <a:rPr lang="en-US" dirty="0" smtClean="0"/>
              <a:t>Many veterans of the war flooded the job market.</a:t>
            </a:r>
          </a:p>
          <a:p>
            <a:r>
              <a:rPr lang="en-US" dirty="0" smtClean="0"/>
              <a:t>Some industries had become very wealthy because </a:t>
            </a:r>
            <a:br>
              <a:rPr lang="en-US" dirty="0" smtClean="0"/>
            </a:br>
            <a:r>
              <a:rPr lang="en-US" dirty="0" smtClean="0"/>
              <a:t>of the war</a:t>
            </a:r>
          </a:p>
          <a:p>
            <a:r>
              <a:rPr lang="en-US" dirty="0" smtClean="0"/>
              <a:t>Now that the demand for production had </a:t>
            </a:r>
            <a:br>
              <a:rPr lang="en-US" dirty="0" smtClean="0"/>
            </a:br>
            <a:r>
              <a:rPr lang="en-US" dirty="0" smtClean="0"/>
              <a:t>decreased so did the need for people to work</a:t>
            </a:r>
          </a:p>
          <a:p>
            <a:r>
              <a:rPr lang="en-US" dirty="0" smtClean="0"/>
              <a:t/>
            </a:r>
            <a:br>
              <a:rPr lang="en-US" dirty="0" smtClean="0"/>
            </a:br>
            <a:r>
              <a:rPr lang="en-US" b="1" dirty="0" smtClean="0"/>
              <a:t>2</a:t>
            </a:r>
            <a:r>
              <a:rPr lang="en-US" dirty="0" smtClean="0"/>
              <a:t/>
            </a:r>
            <a:br>
              <a:rPr lang="en-US" dirty="0" smtClean="0"/>
            </a:br>
            <a:r>
              <a:rPr lang="en-US" dirty="0" err="1" smtClean="0"/>
              <a:t>InflationRising</a:t>
            </a:r>
            <a:r>
              <a:rPr lang="en-US" dirty="0" smtClean="0"/>
              <a:t> costs of goods and services and the cost </a:t>
            </a:r>
            <a:br>
              <a:rPr lang="en-US" dirty="0" smtClean="0"/>
            </a:br>
            <a:r>
              <a:rPr lang="en-US" dirty="0" smtClean="0"/>
              <a:t>of living</a:t>
            </a:r>
          </a:p>
          <a:p>
            <a:r>
              <a:rPr lang="en-US" dirty="0" smtClean="0"/>
              <a:t>During the war prices had increased greatly.</a:t>
            </a:r>
          </a:p>
          <a:p>
            <a:r>
              <a:rPr lang="en-US" dirty="0" smtClean="0"/>
              <a:t>Wages had also gone up but had not kept pace with </a:t>
            </a:r>
            <a:br>
              <a:rPr lang="en-US" dirty="0" smtClean="0"/>
            </a:br>
            <a:r>
              <a:rPr lang="en-US" dirty="0" smtClean="0"/>
              <a:t>rising prices.</a:t>
            </a:r>
          </a:p>
          <a:p>
            <a:r>
              <a:rPr lang="en-US" dirty="0" smtClean="0"/>
              <a:t>Between 1914 and 1919 the cost of living had </a:t>
            </a:r>
            <a:br>
              <a:rPr lang="en-US" dirty="0" smtClean="0"/>
            </a:br>
            <a:r>
              <a:rPr lang="en-US" dirty="0" smtClean="0"/>
              <a:t>doubled.</a:t>
            </a:r>
          </a:p>
          <a:p>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Alternatives</a:t>
            </a:r>
            <a:endParaRPr lang="en-US" dirty="0"/>
          </a:p>
        </p:txBody>
      </p:sp>
      <p:sp>
        <p:nvSpPr>
          <p:cNvPr id="3" name="Content Placeholder 2"/>
          <p:cNvSpPr>
            <a:spLocks noGrp="1"/>
          </p:cNvSpPr>
          <p:nvPr>
            <p:ph idx="1"/>
          </p:nvPr>
        </p:nvSpPr>
        <p:spPr/>
        <p:txBody>
          <a:bodyPr/>
          <a:lstStyle/>
          <a:p>
            <a:r>
              <a:rPr lang="en-US" dirty="0" smtClean="0"/>
              <a:t>The forth step in the decision-making process requires the decision maker to list alternatives that could resolve the problem.</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r>
              <a:rPr lang="en-US" dirty="0" smtClean="0"/>
              <a:t> Problems</a:t>
            </a:r>
            <a:endParaRPr lang="en-US" dirty="0"/>
          </a:p>
        </p:txBody>
      </p:sp>
      <p:sp>
        <p:nvSpPr>
          <p:cNvPr id="3" name="Content Placeholder 2"/>
          <p:cNvSpPr>
            <a:spLocks noGrp="1"/>
          </p:cNvSpPr>
          <p:nvPr>
            <p:ph idx="1"/>
          </p:nvPr>
        </p:nvSpPr>
        <p:spPr/>
        <p:txBody>
          <a:bodyPr>
            <a:normAutofit lnSpcReduction="10000"/>
          </a:bodyPr>
          <a:lstStyle/>
          <a:p>
            <a:r>
              <a:rPr lang="en-US" dirty="0" smtClean="0"/>
              <a:t/>
            </a:r>
            <a:br>
              <a:rPr lang="en-US" dirty="0" smtClean="0"/>
            </a:br>
            <a:r>
              <a:rPr lang="en-US" dirty="0" smtClean="0"/>
              <a:t>Unions and </a:t>
            </a:r>
            <a:r>
              <a:rPr lang="en-US" dirty="0" err="1" smtClean="0"/>
              <a:t>StrikesIn</a:t>
            </a:r>
            <a:r>
              <a:rPr lang="en-US" dirty="0" smtClean="0"/>
              <a:t> 1919</a:t>
            </a:r>
          </a:p>
          <a:p>
            <a:r>
              <a:rPr lang="en-US" dirty="0" smtClean="0"/>
              <a:t>Low employment</a:t>
            </a:r>
          </a:p>
          <a:p>
            <a:r>
              <a:rPr lang="en-US" dirty="0" smtClean="0"/>
              <a:t>No unemployment insurance (EI)</a:t>
            </a:r>
          </a:p>
          <a:p>
            <a:r>
              <a:rPr lang="en-US" dirty="0" smtClean="0"/>
              <a:t>No workers compensation</a:t>
            </a:r>
          </a:p>
          <a:p>
            <a:r>
              <a:rPr lang="en-US" dirty="0" smtClean="0"/>
              <a:t>No pensions</a:t>
            </a:r>
          </a:p>
          <a:p>
            <a:r>
              <a:rPr lang="en-US" dirty="0" smtClean="0"/>
              <a:t>Many poor working conditions</a:t>
            </a:r>
          </a:p>
          <a:p>
            <a:r>
              <a:rPr lang="en-US" dirty="0" smtClean="0"/>
              <a:t>Laws </a:t>
            </a:r>
            <a:r>
              <a:rPr lang="en-US" dirty="0" err="1" smtClean="0"/>
              <a:t>favoured</a:t>
            </a:r>
            <a:r>
              <a:rPr lang="en-US" dirty="0" smtClean="0"/>
              <a:t> the employers</a:t>
            </a:r>
          </a:p>
          <a:p>
            <a:r>
              <a:rPr lang="en-US" dirty="0" smtClean="0"/>
              <a:t/>
            </a:r>
            <a:br>
              <a:rPr lang="en-US" dirty="0" smtClean="0"/>
            </a:b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r>
              <a:rPr lang="en-US" dirty="0" smtClean="0"/>
              <a:t> Problems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Thousands joined unions to fight for workers </a:t>
            </a:r>
            <a:br>
              <a:rPr lang="en-US" dirty="0" smtClean="0"/>
            </a:br>
            <a:r>
              <a:rPr lang="en-US" dirty="0" smtClean="0"/>
              <a:t>rights</a:t>
            </a:r>
          </a:p>
          <a:p>
            <a:r>
              <a:rPr lang="en-US" dirty="0" smtClean="0"/>
              <a:t>Many employers did not take these unions </a:t>
            </a:r>
            <a:br>
              <a:rPr lang="en-US" dirty="0" smtClean="0"/>
            </a:br>
            <a:r>
              <a:rPr lang="en-US" dirty="0" smtClean="0"/>
              <a:t>seriously</a:t>
            </a:r>
          </a:p>
          <a:p>
            <a:r>
              <a:rPr lang="en-US" dirty="0" smtClean="0"/>
              <a:t>In many cases the only way for workers to make </a:t>
            </a:r>
            <a:br>
              <a:rPr lang="en-US" dirty="0" smtClean="0"/>
            </a:br>
            <a:r>
              <a:rPr lang="en-US" dirty="0" smtClean="0"/>
              <a:t>their demands heard was to go on strike.</a:t>
            </a:r>
          </a:p>
          <a:p>
            <a:r>
              <a:rPr lang="en-US" dirty="0" smtClean="0"/>
              <a:t>Three easy ways out for employers.</a:t>
            </a:r>
          </a:p>
          <a:p>
            <a:r>
              <a:rPr lang="en-US" dirty="0" smtClean="0"/>
              <a:t>1) injunction</a:t>
            </a:r>
          </a:p>
          <a:p>
            <a:r>
              <a:rPr lang="en-US" dirty="0" smtClean="0"/>
              <a:t>2) strikebreakers (scabs)</a:t>
            </a:r>
          </a:p>
          <a:p>
            <a:r>
              <a:rPr lang="en-US" dirty="0" smtClean="0"/>
              <a:t>3) strikers would be replaced </a:t>
            </a:r>
            <a:br>
              <a:rPr lang="en-US" dirty="0" smtClean="0"/>
            </a:br>
            <a:endParaRPr lang="en-US" dirty="0" smtClean="0"/>
          </a:p>
          <a:p>
            <a:r>
              <a:rPr lang="en-US" dirty="0" smtClean="0"/>
              <a:t>and lose their jobs</a:t>
            </a:r>
          </a:p>
          <a:p>
            <a:r>
              <a:rPr lang="en-US" smtClean="0"/>
              <a:t/>
            </a:r>
            <a:br>
              <a:rPr lang="en-US" smtClean="0"/>
            </a:br>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Industrial Relations</a:t>
            </a:r>
            <a:endParaRPr lang="en-US" dirty="0"/>
          </a:p>
        </p:txBody>
      </p:sp>
      <p:sp>
        <p:nvSpPr>
          <p:cNvPr id="3" name="Content Placeholder 2"/>
          <p:cNvSpPr>
            <a:spLocks noGrp="1"/>
          </p:cNvSpPr>
          <p:nvPr>
            <p:ph idx="1"/>
          </p:nvPr>
        </p:nvSpPr>
        <p:spPr/>
        <p:txBody>
          <a:bodyPr/>
          <a:lstStyle/>
          <a:p>
            <a:pPr marL="457200" indent="-457200">
              <a:buNone/>
            </a:pPr>
            <a:r>
              <a:rPr lang="en-GB" dirty="0" smtClean="0">
                <a:solidFill>
                  <a:srgbClr val="5F5F5F"/>
                </a:solidFill>
              </a:rPr>
              <a:t>Industrial relations is the</a:t>
            </a:r>
          </a:p>
          <a:p>
            <a:pPr marL="457200" indent="-457200">
              <a:buNone/>
            </a:pPr>
            <a:r>
              <a:rPr lang="en-GB" dirty="0" smtClean="0">
                <a:solidFill>
                  <a:srgbClr val="5F5F5F"/>
                </a:solidFill>
              </a:rPr>
              <a:t>management of the</a:t>
            </a:r>
          </a:p>
          <a:p>
            <a:pPr marL="457200" indent="-457200">
              <a:buNone/>
            </a:pPr>
            <a:r>
              <a:rPr lang="en-GB" dirty="0" smtClean="0">
                <a:solidFill>
                  <a:srgbClr val="5F5F5F"/>
                </a:solidFill>
              </a:rPr>
              <a:t>relationship between</a:t>
            </a:r>
          </a:p>
          <a:p>
            <a:pPr marL="457200" indent="-457200">
              <a:buNone/>
            </a:pPr>
            <a:r>
              <a:rPr lang="en-GB" dirty="0" smtClean="0">
                <a:solidFill>
                  <a:srgbClr val="5F5F5F"/>
                </a:solidFill>
              </a:rPr>
              <a:t>employers and employees</a:t>
            </a:r>
          </a:p>
          <a:p>
            <a:pPr marL="457200" indent="-457200">
              <a:buNone/>
            </a:pPr>
            <a:endParaRPr lang="en-GB" dirty="0" smtClean="0">
              <a:solidFill>
                <a:srgbClr val="5F5F5F"/>
              </a:solidFill>
            </a:endParaRP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Action</a:t>
            </a:r>
            <a:endParaRPr lang="en-US" dirty="0"/>
          </a:p>
        </p:txBody>
      </p:sp>
      <p:sp>
        <p:nvSpPr>
          <p:cNvPr id="3" name="Content Placeholder 2"/>
          <p:cNvSpPr>
            <a:spLocks noGrp="1"/>
          </p:cNvSpPr>
          <p:nvPr>
            <p:ph idx="1"/>
          </p:nvPr>
        </p:nvSpPr>
        <p:spPr/>
        <p:txBody>
          <a:bodyPr/>
          <a:lstStyle/>
          <a:p>
            <a:pPr marL="0" indent="0">
              <a:buFont typeface="Arial" charset="0"/>
              <a:buNone/>
            </a:pPr>
            <a:r>
              <a:rPr lang="en-GB" dirty="0" smtClean="0">
                <a:solidFill>
                  <a:srgbClr val="5F5F5F"/>
                </a:solidFill>
              </a:rPr>
              <a:t>Has a long history, with the first recorded strike taking place in ancient Egypt</a:t>
            </a:r>
          </a:p>
          <a:p>
            <a:pPr marL="0" indent="0">
              <a:buFont typeface="Arial" charset="0"/>
              <a:buNone/>
            </a:pPr>
            <a:endParaRPr lang="en-GB" dirty="0" smtClean="0">
              <a:solidFill>
                <a:srgbClr val="5F5F5F"/>
              </a:solidFill>
            </a:endParaRPr>
          </a:p>
          <a:p>
            <a:pPr marL="0" indent="0">
              <a:buFont typeface="Arial" charset="0"/>
              <a:buNone/>
            </a:pPr>
            <a:r>
              <a:rPr lang="en-GB" dirty="0" smtClean="0">
                <a:solidFill>
                  <a:srgbClr val="5F5F5F"/>
                </a:solidFill>
              </a:rPr>
              <a:t>Industrial action is now a common sight in most democratic countries</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Human Resources (HR)</a:t>
            </a:r>
            <a:endParaRPr lang="en-US" dirty="0"/>
          </a:p>
        </p:txBody>
      </p:sp>
      <p:sp>
        <p:nvSpPr>
          <p:cNvPr id="3" name="Content Placeholder 2"/>
          <p:cNvSpPr>
            <a:spLocks noGrp="1"/>
          </p:cNvSpPr>
          <p:nvPr>
            <p:ph idx="1"/>
          </p:nvPr>
        </p:nvSpPr>
        <p:spPr/>
        <p:txBody>
          <a:bodyPr/>
          <a:lstStyle/>
          <a:p>
            <a:pPr marL="0" indent="0">
              <a:buFont typeface="Arial" charset="0"/>
              <a:buNone/>
            </a:pPr>
            <a:r>
              <a:rPr lang="en-GB" dirty="0" smtClean="0">
                <a:solidFill>
                  <a:srgbClr val="5F5F5F"/>
                </a:solidFill>
              </a:rPr>
              <a:t>Employees are commonly referred to as human resources</a:t>
            </a:r>
          </a:p>
          <a:p>
            <a:pPr marL="0" indent="0">
              <a:buFont typeface="Arial" charset="0"/>
              <a:buNone/>
            </a:pPr>
            <a:endParaRPr lang="en-GB" dirty="0" smtClean="0">
              <a:solidFill>
                <a:srgbClr val="5F5F5F"/>
              </a:solidFill>
            </a:endParaRPr>
          </a:p>
          <a:p>
            <a:pPr marL="0" indent="0">
              <a:buFont typeface="Arial" charset="0"/>
              <a:buNone/>
            </a:pPr>
            <a:r>
              <a:rPr lang="en-GB" dirty="0" smtClean="0">
                <a:solidFill>
                  <a:srgbClr val="5F5F5F"/>
                </a:solidFill>
              </a:rPr>
              <a:t>HR departments manage industrial relations in many firms</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Trade Unions</a:t>
            </a:r>
            <a:endParaRPr lang="en-US" dirty="0"/>
          </a:p>
        </p:txBody>
      </p:sp>
      <p:sp>
        <p:nvSpPr>
          <p:cNvPr id="3" name="Content Placeholder 2"/>
          <p:cNvSpPr>
            <a:spLocks noGrp="1"/>
          </p:cNvSpPr>
          <p:nvPr>
            <p:ph idx="1"/>
          </p:nvPr>
        </p:nvSpPr>
        <p:spPr/>
        <p:txBody>
          <a:bodyPr/>
          <a:lstStyle/>
          <a:p>
            <a:r>
              <a:rPr lang="en-GB" dirty="0" smtClean="0"/>
              <a:t>Unions support employee rights and help them negotiate for better pay and working conditions through </a:t>
            </a:r>
            <a:r>
              <a:rPr lang="en-GB" b="1" dirty="0" smtClean="0"/>
              <a:t>collective </a:t>
            </a:r>
            <a:r>
              <a:rPr lang="en-GB" b="1" dirty="0" smtClean="0"/>
              <a:t>bargaining.</a:t>
            </a:r>
            <a:endParaRPr lang="en-GB" b="1" dirty="0" smtClean="0"/>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Employer Associations</a:t>
            </a:r>
            <a:endParaRPr lang="en-US" dirty="0"/>
          </a:p>
        </p:txBody>
      </p:sp>
      <p:sp>
        <p:nvSpPr>
          <p:cNvPr id="3" name="Content Placeholder 2"/>
          <p:cNvSpPr>
            <a:spLocks noGrp="1"/>
          </p:cNvSpPr>
          <p:nvPr>
            <p:ph idx="1"/>
          </p:nvPr>
        </p:nvSpPr>
        <p:spPr/>
        <p:txBody>
          <a:bodyPr/>
          <a:lstStyle/>
          <a:p>
            <a:r>
              <a:rPr lang="en-GB" dirty="0" smtClean="0">
                <a:solidFill>
                  <a:srgbClr val="5F5F5F"/>
                </a:solidFill>
              </a:rPr>
              <a:t>Such organisations support employers in negotiations, lobby governments on their behalf and provide training on issues such as health and safety</a:t>
            </a:r>
          </a:p>
          <a:p>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Environment</a:t>
            </a:r>
            <a:endParaRPr lang="en-US" dirty="0"/>
          </a:p>
        </p:txBody>
      </p:sp>
      <p:sp>
        <p:nvSpPr>
          <p:cNvPr id="3" name="Content Placeholder 2"/>
          <p:cNvSpPr>
            <a:spLocks noGrp="1"/>
          </p:cNvSpPr>
          <p:nvPr>
            <p:ph idx="1"/>
          </p:nvPr>
        </p:nvSpPr>
        <p:spPr/>
        <p:txBody>
          <a:bodyPr/>
          <a:lstStyle/>
          <a:p>
            <a:r>
              <a:rPr lang="en-US" dirty="0" smtClean="0"/>
              <a:t>An engineering economy study is accomplished using a structured procedure and mathematical modeling techniques. The economics results are then used in a decision situation that involves two or more alternative and normally includes other engineering knowledge and input.   </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Economy</a:t>
            </a:r>
            <a:endParaRPr lang="en-US" dirty="0"/>
          </a:p>
        </p:txBody>
      </p:sp>
      <p:sp>
        <p:nvSpPr>
          <p:cNvPr id="3" name="Content Placeholder 2"/>
          <p:cNvSpPr>
            <a:spLocks noGrp="1"/>
          </p:cNvSpPr>
          <p:nvPr>
            <p:ph idx="1"/>
          </p:nvPr>
        </p:nvSpPr>
        <p:spPr/>
        <p:txBody>
          <a:bodyPr/>
          <a:lstStyle/>
          <a:p>
            <a:pPr algn="just"/>
            <a:r>
              <a:rPr lang="en-US" dirty="0" smtClean="0"/>
              <a:t>Fundamentally, engineering economy involves formulating , estimating, and evaluating the economics outcomes when alternatives to accomplish a defined purpose are available. Another way to define purpose are available. Another way to define engineering economy is as a collection of mathematical techniques that simplify economics comparison.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Features / Characteristics of </a:t>
            </a:r>
            <a:r>
              <a:rPr lang="en-US" b="1" dirty="0" err="1" smtClean="0"/>
              <a:t>Labour</a:t>
            </a:r>
            <a:endParaRPr lang="en-US" b="1" dirty="0"/>
          </a:p>
        </p:txBody>
      </p:sp>
      <p:sp>
        <p:nvSpPr>
          <p:cNvPr id="3" name="Content Placeholder 2"/>
          <p:cNvSpPr>
            <a:spLocks noGrp="1"/>
          </p:cNvSpPr>
          <p:nvPr>
            <p:ph idx="1"/>
          </p:nvPr>
        </p:nvSpPr>
        <p:spPr/>
        <p:txBody>
          <a:bodyPr>
            <a:normAutofit lnSpcReduction="10000"/>
          </a:bodyPr>
          <a:lstStyle/>
          <a:p>
            <a:pPr>
              <a:buNone/>
            </a:pPr>
            <a:r>
              <a:rPr lang="en-US" b="1" dirty="0" smtClean="0"/>
              <a:t> </a:t>
            </a:r>
            <a:r>
              <a:rPr lang="en-US" b="1" dirty="0" err="1" smtClean="0"/>
              <a:t>Labour</a:t>
            </a:r>
            <a:r>
              <a:rPr lang="en-US" b="1" dirty="0" smtClean="0"/>
              <a:t> is a perishable factor</a:t>
            </a:r>
          </a:p>
          <a:p>
            <a:r>
              <a:rPr lang="en-US" dirty="0" smtClean="0"/>
              <a:t/>
            </a:r>
            <a:br>
              <a:rPr lang="en-US" dirty="0" smtClean="0"/>
            </a:br>
            <a:r>
              <a:rPr lang="en-US" dirty="0" err="1" smtClean="0"/>
              <a:t>Labour</a:t>
            </a:r>
            <a:r>
              <a:rPr lang="en-US" dirty="0" smtClean="0"/>
              <a:t> can not be stored. Once the </a:t>
            </a:r>
            <a:r>
              <a:rPr lang="en-US" dirty="0" err="1" smtClean="0"/>
              <a:t>labour</a:t>
            </a:r>
            <a:r>
              <a:rPr lang="en-US" dirty="0" smtClean="0"/>
              <a:t> is lost, it can not be made up. Unemployed workers can not store their </a:t>
            </a:r>
            <a:r>
              <a:rPr lang="en-US" dirty="0" err="1" smtClean="0"/>
              <a:t>labour</a:t>
            </a:r>
            <a:r>
              <a:rPr lang="en-US" dirty="0" smtClean="0"/>
              <a:t> for future employment.</a:t>
            </a:r>
          </a:p>
          <a:p>
            <a:r>
              <a:rPr lang="en-US" b="1" dirty="0" smtClean="0"/>
              <a:t>1. </a:t>
            </a:r>
            <a:r>
              <a:rPr lang="en-US" b="1" dirty="0" err="1" smtClean="0"/>
              <a:t>Labour</a:t>
            </a:r>
            <a:r>
              <a:rPr lang="en-US" b="1" dirty="0" smtClean="0"/>
              <a:t> is inseparable from </a:t>
            </a:r>
            <a:r>
              <a:rPr lang="en-US" b="1" dirty="0" err="1" smtClean="0"/>
              <a:t>labourer</a:t>
            </a:r>
            <a:endParaRPr lang="en-US" b="1" dirty="0" smtClean="0"/>
          </a:p>
          <a:p>
            <a:r>
              <a:rPr lang="en-US" dirty="0" smtClean="0"/>
              <a:t/>
            </a:r>
            <a:br>
              <a:rPr lang="en-US" dirty="0" smtClean="0"/>
            </a:br>
            <a:r>
              <a:rPr lang="en-US" dirty="0" err="1" smtClean="0"/>
              <a:t>Labour</a:t>
            </a:r>
            <a:r>
              <a:rPr lang="en-US" dirty="0" smtClean="0"/>
              <a:t> can not be separated from </a:t>
            </a:r>
            <a:r>
              <a:rPr lang="en-US" dirty="0" err="1" smtClean="0"/>
              <a:t>labourer</a:t>
            </a:r>
            <a:r>
              <a:rPr lang="en-US" dirty="0" smtClean="0"/>
              <a:t>. Worker sells their service and doesn't sell themselves.</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Alternatives</a:t>
            </a:r>
            <a:endParaRPr lang="en-US" dirty="0"/>
          </a:p>
        </p:txBody>
      </p:sp>
      <p:sp>
        <p:nvSpPr>
          <p:cNvPr id="3" name="Content Placeholder 2"/>
          <p:cNvSpPr>
            <a:spLocks noGrp="1"/>
          </p:cNvSpPr>
          <p:nvPr>
            <p:ph idx="1"/>
          </p:nvPr>
        </p:nvSpPr>
        <p:spPr/>
        <p:txBody>
          <a:bodyPr/>
          <a:lstStyle/>
          <a:p>
            <a:pPr lvl="2">
              <a:buNone/>
            </a:pPr>
            <a:r>
              <a:rPr lang="en-US" dirty="0" smtClean="0"/>
              <a:t>		Memory storage       B/L        W        Display /Q    Total</a:t>
            </a:r>
          </a:p>
          <a:p>
            <a:pPr lvl="2">
              <a:buNone/>
            </a:pPr>
            <a:r>
              <a:rPr lang="en-US" dirty="0" smtClean="0"/>
              <a:t>HP	   100		         24         32                15            171</a:t>
            </a:r>
          </a:p>
          <a:p>
            <a:pPr lvl="2">
              <a:buNone/>
            </a:pPr>
            <a:endParaRPr lang="en-US" dirty="0" smtClean="0"/>
          </a:p>
          <a:p>
            <a:pPr lvl="2">
              <a:buNone/>
            </a:pPr>
            <a:r>
              <a:rPr lang="en-US" dirty="0" smtClean="0"/>
              <a:t>Apple          80                             56          32                21            189</a:t>
            </a:r>
          </a:p>
          <a:p>
            <a:pPr lvl="2">
              <a:buNone/>
            </a:pPr>
            <a:endParaRPr lang="en-US" dirty="0" smtClean="0"/>
          </a:p>
          <a:p>
            <a:pPr lvl="2">
              <a:buNone/>
            </a:pPr>
            <a:r>
              <a:rPr lang="en-US" dirty="0" smtClean="0"/>
              <a:t>Dell             100                            56          24                21            201</a:t>
            </a:r>
          </a:p>
          <a:p>
            <a:pPr lvl="2">
              <a:buNone/>
            </a:pPr>
            <a:endParaRPr lang="en-US" dirty="0" smtClean="0"/>
          </a:p>
          <a:p>
            <a:pPr lvl="2">
              <a:buNone/>
            </a:pPr>
            <a:endParaRPr lang="en-US" dirty="0" smtClean="0"/>
          </a:p>
          <a:p>
            <a:pPr lvl="2">
              <a:buNone/>
            </a:pPr>
            <a:endParaRPr lang="en-US" dirty="0"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Features / Characteristics of </a:t>
            </a:r>
            <a:r>
              <a:rPr lang="en-US" b="1" dirty="0" err="1" smtClean="0"/>
              <a:t>Labour</a:t>
            </a:r>
            <a:endParaRPr lang="en-US" dirty="0"/>
          </a:p>
        </p:txBody>
      </p:sp>
      <p:sp>
        <p:nvSpPr>
          <p:cNvPr id="3" name="Content Placeholder 2"/>
          <p:cNvSpPr>
            <a:spLocks noGrp="1"/>
          </p:cNvSpPr>
          <p:nvPr>
            <p:ph idx="1"/>
          </p:nvPr>
        </p:nvSpPr>
        <p:spPr/>
        <p:txBody>
          <a:bodyPr>
            <a:normAutofit fontScale="92500" lnSpcReduction="10000"/>
          </a:bodyPr>
          <a:lstStyle/>
          <a:p>
            <a:r>
              <a:rPr lang="en-US" b="1" dirty="0" err="1" smtClean="0"/>
              <a:t>Labour</a:t>
            </a:r>
            <a:r>
              <a:rPr lang="en-US" b="1" dirty="0" smtClean="0"/>
              <a:t> is a heterogeneous </a:t>
            </a:r>
            <a:r>
              <a:rPr lang="en-US" b="1" dirty="0" smtClean="0"/>
              <a:t>factor</a:t>
            </a:r>
            <a:r>
              <a:rPr lang="en-US" dirty="0" smtClean="0"/>
              <a:t/>
            </a:r>
            <a:br>
              <a:rPr lang="en-US" dirty="0" smtClean="0"/>
            </a:br>
            <a:r>
              <a:rPr lang="en-US" dirty="0" smtClean="0"/>
              <a:t>No two persons possess the same quality of </a:t>
            </a:r>
            <a:r>
              <a:rPr lang="en-US" dirty="0" err="1" smtClean="0"/>
              <a:t>labour</a:t>
            </a:r>
            <a:r>
              <a:rPr lang="en-US" dirty="0" smtClean="0"/>
              <a:t>. Skills and efficiency differs from person to person. So, some workers are more efficient than others in the same job.</a:t>
            </a:r>
          </a:p>
          <a:p>
            <a:r>
              <a:rPr lang="en-US" b="1" dirty="0" smtClean="0"/>
              <a:t> </a:t>
            </a:r>
            <a:r>
              <a:rPr lang="en-US" b="1" dirty="0" err="1" smtClean="0"/>
              <a:t>Labour</a:t>
            </a:r>
            <a:r>
              <a:rPr lang="en-US" b="1" dirty="0" smtClean="0"/>
              <a:t> is a human </a:t>
            </a:r>
            <a:r>
              <a:rPr lang="en-US" b="1" dirty="0" smtClean="0"/>
              <a:t>capital</a:t>
            </a:r>
            <a:r>
              <a:rPr lang="en-US" dirty="0" smtClean="0"/>
              <a:t/>
            </a:r>
            <a:br>
              <a:rPr lang="en-US" dirty="0" smtClean="0"/>
            </a:br>
            <a:r>
              <a:rPr lang="en-US" dirty="0" smtClean="0"/>
              <a:t>Society makes investment in </a:t>
            </a:r>
            <a:r>
              <a:rPr lang="en-US" dirty="0" err="1" smtClean="0"/>
              <a:t>labour</a:t>
            </a:r>
            <a:r>
              <a:rPr lang="en-US" dirty="0" smtClean="0"/>
              <a:t> in the forms of education, health, training, etc. This improves efficiency of </a:t>
            </a:r>
            <a:r>
              <a:rPr lang="en-US" dirty="0" err="1" smtClean="0"/>
              <a:t>labour</a:t>
            </a:r>
            <a:r>
              <a:rPr lang="en-US" dirty="0" smtClean="0"/>
              <a:t>. So, it is a human capital.</a:t>
            </a:r>
          </a:p>
          <a:p>
            <a:r>
              <a:rPr lang="en-US" b="1" dirty="0" smtClean="0"/>
              <a:t> </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Features / Characteristics of </a:t>
            </a:r>
            <a:r>
              <a:rPr lang="en-US" b="1" dirty="0" err="1" smtClean="0"/>
              <a:t>Labour</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 </a:t>
            </a:r>
            <a:r>
              <a:rPr lang="en-US" b="1" dirty="0" err="1" smtClean="0"/>
              <a:t>Labour</a:t>
            </a:r>
            <a:r>
              <a:rPr lang="en-US" b="1" dirty="0" smtClean="0"/>
              <a:t> has a derived demand</a:t>
            </a:r>
            <a:r>
              <a:rPr lang="en-US" dirty="0" smtClean="0"/>
              <a:t/>
            </a:r>
            <a:br>
              <a:rPr lang="en-US" dirty="0" smtClean="0"/>
            </a:br>
            <a:r>
              <a:rPr lang="en-US" dirty="0" smtClean="0"/>
              <a:t>Like other factors of production, </a:t>
            </a:r>
            <a:r>
              <a:rPr lang="en-US" dirty="0" err="1" smtClean="0"/>
              <a:t>labour</a:t>
            </a:r>
            <a:r>
              <a:rPr lang="en-US" dirty="0" smtClean="0"/>
              <a:t> has a derived / indirect demand. It contributes to production process.</a:t>
            </a:r>
          </a:p>
          <a:p>
            <a:r>
              <a:rPr lang="en-US" b="1" dirty="0" smtClean="0"/>
              <a:t> </a:t>
            </a:r>
            <a:r>
              <a:rPr lang="en-US" b="1" dirty="0" err="1" smtClean="0"/>
              <a:t>Labour</a:t>
            </a:r>
            <a:r>
              <a:rPr lang="en-US" b="1" dirty="0" smtClean="0"/>
              <a:t> is an active factor of production</a:t>
            </a:r>
          </a:p>
          <a:p>
            <a:r>
              <a:rPr lang="en-US" dirty="0" smtClean="0"/>
              <a:t/>
            </a:r>
            <a:br>
              <a:rPr lang="en-US" dirty="0" smtClean="0"/>
            </a:br>
            <a:r>
              <a:rPr lang="en-US" dirty="0" smtClean="0"/>
              <a:t>Other factors like land, capital are passive, but </a:t>
            </a:r>
            <a:r>
              <a:rPr lang="en-US" dirty="0" err="1" smtClean="0"/>
              <a:t>labour</a:t>
            </a:r>
            <a:r>
              <a:rPr lang="en-US" dirty="0" smtClean="0"/>
              <a:t> is an active factor of production. Being a human being, this factor has its own feelings, likes and dislikes, thinking power, etc.</a:t>
            </a:r>
          </a:p>
          <a:p>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Alternatives</a:t>
            </a:r>
            <a:endParaRPr lang="en-US" dirty="0"/>
          </a:p>
        </p:txBody>
      </p:sp>
      <p:sp>
        <p:nvSpPr>
          <p:cNvPr id="3" name="Content Placeholder 2"/>
          <p:cNvSpPr>
            <a:spLocks noGrp="1"/>
          </p:cNvSpPr>
          <p:nvPr>
            <p:ph idx="1"/>
          </p:nvPr>
        </p:nvSpPr>
        <p:spPr/>
        <p:txBody>
          <a:bodyPr/>
          <a:lstStyle/>
          <a:p>
            <a:pPr algn="just"/>
            <a:r>
              <a:rPr lang="en-US" dirty="0" smtClean="0"/>
              <a:t>The six step in the decision-making process is choosing the best alternative or the one that generated the highest total. So best alternatives is Dell. So administration decided to purchase dell computer.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2116</TotalTime>
  <Words>2515</Words>
  <Application>Microsoft Office PowerPoint</Application>
  <PresentationFormat>On-screen Show (4:3)</PresentationFormat>
  <Paragraphs>331</Paragraphs>
  <Slides>81</Slides>
  <Notes>0</Notes>
  <HiddenSlides>0</HiddenSlides>
  <MMClips>0</MMClips>
  <ScaleCrop>false</ScaleCrop>
  <HeadingPairs>
    <vt:vector size="4" baseType="variant">
      <vt:variant>
        <vt:lpstr>Theme</vt:lpstr>
      </vt:variant>
      <vt:variant>
        <vt:i4>1</vt:i4>
      </vt:variant>
      <vt:variant>
        <vt:lpstr>Slide Titles</vt:lpstr>
      </vt:variant>
      <vt:variant>
        <vt:i4>81</vt:i4>
      </vt:variant>
    </vt:vector>
  </HeadingPairs>
  <TitlesOfParts>
    <vt:vector size="82" baseType="lpstr">
      <vt:lpstr>Flow</vt:lpstr>
      <vt:lpstr>Engineering Economics &amp; Management</vt:lpstr>
      <vt:lpstr>Decision Making process</vt:lpstr>
      <vt:lpstr>Identifying a problem</vt:lpstr>
      <vt:lpstr>Identifying Decision Criteria</vt:lpstr>
      <vt:lpstr>Allocating Weights to the Criteria</vt:lpstr>
      <vt:lpstr>Allocating weights To The Criteria </vt:lpstr>
      <vt:lpstr>Developing Alternatives</vt:lpstr>
      <vt:lpstr>Analyzing Alternatives</vt:lpstr>
      <vt:lpstr>Selecting Alternatives</vt:lpstr>
      <vt:lpstr>Implementing the Alternative</vt:lpstr>
      <vt:lpstr>Evaluating Decision Effectiveness</vt:lpstr>
      <vt:lpstr>Strategic Management process</vt:lpstr>
      <vt:lpstr>Identifying the organization current Mission, Goals, and Strategies</vt:lpstr>
      <vt:lpstr>Doing an External Analysis</vt:lpstr>
      <vt:lpstr>Doing an Internal Analysis</vt:lpstr>
      <vt:lpstr>Formulating Strategies</vt:lpstr>
      <vt:lpstr>Implementing Strategies</vt:lpstr>
      <vt:lpstr>Evaluating Results</vt:lpstr>
      <vt:lpstr>Components of a Mission Statement</vt:lpstr>
      <vt:lpstr>Components of a Mission Statement</vt:lpstr>
      <vt:lpstr>Types of Organization</vt:lpstr>
      <vt:lpstr>Sole Proprietorship Organization</vt:lpstr>
      <vt:lpstr>Advantages/Disadvantages</vt:lpstr>
      <vt:lpstr>Partnership</vt:lpstr>
      <vt:lpstr>Joint Stock Companies</vt:lpstr>
      <vt:lpstr>Advantages / Disadvantages</vt:lpstr>
      <vt:lpstr>Private Limited Companies</vt:lpstr>
      <vt:lpstr>Public Limited Company</vt:lpstr>
      <vt:lpstr>Types Of Share</vt:lpstr>
      <vt:lpstr>Common stocks</vt:lpstr>
      <vt:lpstr>Preferred Stocks</vt:lpstr>
      <vt:lpstr>Preferred Stocks Types</vt:lpstr>
      <vt:lpstr>Joint venture</vt:lpstr>
      <vt:lpstr>Stock Exchange</vt:lpstr>
      <vt:lpstr>stock exchange</vt:lpstr>
      <vt:lpstr>Theory of Production</vt:lpstr>
      <vt:lpstr>Theory of Production</vt:lpstr>
      <vt:lpstr>Factor Of production</vt:lpstr>
      <vt:lpstr>Land</vt:lpstr>
      <vt:lpstr>Characteristics and Feature of Land</vt:lpstr>
      <vt:lpstr>Characteristics and Feature of Land</vt:lpstr>
      <vt:lpstr>Labour</vt:lpstr>
      <vt:lpstr>Characteristics and Feature of Labour</vt:lpstr>
      <vt:lpstr>Depreciation</vt:lpstr>
      <vt:lpstr>Depreciation</vt:lpstr>
      <vt:lpstr>Bank</vt:lpstr>
      <vt:lpstr>Bank</vt:lpstr>
      <vt:lpstr>Banking</vt:lpstr>
      <vt:lpstr>Commercial Bank </vt:lpstr>
      <vt:lpstr> Characteristics / Features of a Bank  </vt:lpstr>
      <vt:lpstr>Characteristics / Features of a Bank ↓  </vt:lpstr>
      <vt:lpstr>                 production</vt:lpstr>
      <vt:lpstr>Six Sigma </vt:lpstr>
      <vt:lpstr>Break- Even Analysis</vt:lpstr>
      <vt:lpstr>Break- Even Analysis</vt:lpstr>
      <vt:lpstr>Why Calculate the Breakeven Point?  </vt:lpstr>
      <vt:lpstr>The Calculation</vt:lpstr>
      <vt:lpstr>  </vt:lpstr>
      <vt:lpstr>Monetary Value</vt:lpstr>
      <vt:lpstr>monetary value </vt:lpstr>
      <vt:lpstr>Capital Budgeting</vt:lpstr>
      <vt:lpstr>Capital Budgeting</vt:lpstr>
      <vt:lpstr>Depreciation Defination</vt:lpstr>
      <vt:lpstr>Straight-line depreciation</vt:lpstr>
      <vt:lpstr>Activity depreciation</vt:lpstr>
      <vt:lpstr> corporation definition</vt:lpstr>
      <vt:lpstr> corporation definition</vt:lpstr>
      <vt:lpstr>Corporation</vt:lpstr>
      <vt:lpstr>Labour Problems</vt:lpstr>
      <vt:lpstr>Labour Problems</vt:lpstr>
      <vt:lpstr>Labour Problems</vt:lpstr>
      <vt:lpstr>What is Industrial Relations</vt:lpstr>
      <vt:lpstr>Industrial Action</vt:lpstr>
      <vt:lpstr>Human Resources (HR)</vt:lpstr>
      <vt:lpstr>Trade Unions</vt:lpstr>
      <vt:lpstr>Employer Associations</vt:lpstr>
      <vt:lpstr>Engineering Environment</vt:lpstr>
      <vt:lpstr>Engineering Economy</vt:lpstr>
      <vt:lpstr>Features / Characteristics of Labour</vt:lpstr>
      <vt:lpstr>Features / Characteristics of Labour</vt:lpstr>
      <vt:lpstr>Features / Characteristics of Labour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irfan</dc:creator>
  <cp:lastModifiedBy>irfan</cp:lastModifiedBy>
  <cp:revision>218</cp:revision>
  <dcterms:created xsi:type="dcterms:W3CDTF">2013-04-30T03:55:55Z</dcterms:created>
  <dcterms:modified xsi:type="dcterms:W3CDTF">2013-06-13T05:32:28Z</dcterms:modified>
</cp:coreProperties>
</file>