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1" r:id="rId1"/>
  </p:sldMasterIdLst>
  <p:notesMasterIdLst>
    <p:notesMasterId r:id="rId29"/>
  </p:notesMasterIdLst>
  <p:handoutMasterIdLst>
    <p:handoutMasterId r:id="rId30"/>
  </p:handoutMasterIdLst>
  <p:sldIdLst>
    <p:sldId id="256" r:id="rId2"/>
    <p:sldId id="270" r:id="rId3"/>
    <p:sldId id="293" r:id="rId4"/>
    <p:sldId id="271" r:id="rId5"/>
    <p:sldId id="272" r:id="rId6"/>
    <p:sldId id="273" r:id="rId7"/>
    <p:sldId id="274" r:id="rId8"/>
    <p:sldId id="275" r:id="rId9"/>
    <p:sldId id="276" r:id="rId10"/>
    <p:sldId id="277" r:id="rId11"/>
    <p:sldId id="278" r:id="rId12"/>
    <p:sldId id="279" r:id="rId13"/>
    <p:sldId id="280" r:id="rId14"/>
    <p:sldId id="281" r:id="rId15"/>
    <p:sldId id="294" r:id="rId16"/>
    <p:sldId id="282" r:id="rId17"/>
    <p:sldId id="283" r:id="rId18"/>
    <p:sldId id="284" r:id="rId19"/>
    <p:sldId id="285" r:id="rId20"/>
    <p:sldId id="295" r:id="rId21"/>
    <p:sldId id="287" r:id="rId22"/>
    <p:sldId id="288" r:id="rId23"/>
    <p:sldId id="289" r:id="rId24"/>
    <p:sldId id="290" r:id="rId25"/>
    <p:sldId id="291" r:id="rId26"/>
    <p:sldId id="269" r:id="rId27"/>
    <p:sldId id="29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833" autoAdjust="0"/>
    <p:restoredTop sz="94660"/>
  </p:normalViewPr>
  <p:slideViewPr>
    <p:cSldViewPr snapToGrid="0">
      <p:cViewPr>
        <p:scale>
          <a:sx n="59" d="100"/>
          <a:sy n="59" d="100"/>
        </p:scale>
        <p:origin x="-1062" y="-30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69554F-1763-4857-BA48-D8F909BF002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EDF15B0-FFCA-4D09-9ADA-D3DF5D617017}">
      <dgm:prSet phldrT="[Text]"/>
      <dgm:spPr/>
      <dgm:t>
        <a:bodyPr/>
        <a:lstStyle/>
        <a:p>
          <a:r>
            <a:rPr lang="en-US" dirty="0" smtClean="0"/>
            <a:t>Ultrasonic Generation &amp; Applications</a:t>
          </a:r>
          <a:endParaRPr lang="en-US" dirty="0"/>
        </a:p>
      </dgm:t>
    </dgm:pt>
    <dgm:pt modelId="{AE9AC0F0-9F53-4F99-BF46-321859E7FD35}" type="parTrans" cxnId="{BE36EF60-B83C-43BD-BD5B-FBDB174D9E5C}">
      <dgm:prSet/>
      <dgm:spPr/>
      <dgm:t>
        <a:bodyPr/>
        <a:lstStyle/>
        <a:p>
          <a:endParaRPr lang="en-US"/>
        </a:p>
      </dgm:t>
    </dgm:pt>
    <dgm:pt modelId="{CF7524FE-BA15-4B62-B847-11B5FE474D49}" type="sibTrans" cxnId="{BE36EF60-B83C-43BD-BD5B-FBDB174D9E5C}">
      <dgm:prSet/>
      <dgm:spPr/>
      <dgm:t>
        <a:bodyPr/>
        <a:lstStyle/>
        <a:p>
          <a:endParaRPr lang="en-US"/>
        </a:p>
      </dgm:t>
    </dgm:pt>
    <dgm:pt modelId="{21A3DA47-1FE0-412D-9DAD-1D45937272AA}">
      <dgm:prSet phldrT="[Text]"/>
      <dgm:spPr/>
      <dgm:t>
        <a:bodyPr/>
        <a:lstStyle/>
        <a:p>
          <a:r>
            <a:rPr lang="en-US" dirty="0" smtClean="0"/>
            <a:t>Topic</a:t>
          </a:r>
          <a:endParaRPr lang="en-US" dirty="0"/>
        </a:p>
      </dgm:t>
    </dgm:pt>
    <dgm:pt modelId="{E0787A4E-9650-484E-9C8A-36B9D086C474}" type="sibTrans" cxnId="{1FF6ECE3-FB83-4538-A3AB-52A3AA8A6696}">
      <dgm:prSet/>
      <dgm:spPr/>
      <dgm:t>
        <a:bodyPr/>
        <a:lstStyle/>
        <a:p>
          <a:endParaRPr lang="en-US"/>
        </a:p>
      </dgm:t>
    </dgm:pt>
    <dgm:pt modelId="{48C6CB37-5C81-40C6-90D2-4A93B9D14ECC}" type="parTrans" cxnId="{1FF6ECE3-FB83-4538-A3AB-52A3AA8A6696}">
      <dgm:prSet/>
      <dgm:spPr/>
      <dgm:t>
        <a:bodyPr/>
        <a:lstStyle/>
        <a:p>
          <a:endParaRPr lang="en-US"/>
        </a:p>
      </dgm:t>
    </dgm:pt>
    <dgm:pt modelId="{9C14404B-2C3B-46AF-80A6-97A7EA65559F}" type="pres">
      <dgm:prSet presAssocID="{2069554F-1763-4857-BA48-D8F909BF0027}" presName="linear" presStyleCnt="0">
        <dgm:presLayoutVars>
          <dgm:animLvl val="lvl"/>
          <dgm:resizeHandles val="exact"/>
        </dgm:presLayoutVars>
      </dgm:prSet>
      <dgm:spPr/>
      <dgm:t>
        <a:bodyPr/>
        <a:lstStyle/>
        <a:p>
          <a:endParaRPr lang="en-US"/>
        </a:p>
      </dgm:t>
    </dgm:pt>
    <dgm:pt modelId="{F987D36D-17A6-49CB-81EB-D3B4246D782E}" type="pres">
      <dgm:prSet presAssocID="{21A3DA47-1FE0-412D-9DAD-1D45937272AA}" presName="parentText" presStyleLbl="node1" presStyleIdx="0" presStyleCnt="2" custScaleX="32394" custScaleY="35875" custLinFactY="-21353" custLinFactNeighborX="-32795" custLinFactNeighborY="-100000">
        <dgm:presLayoutVars>
          <dgm:chMax val="0"/>
          <dgm:bulletEnabled val="1"/>
        </dgm:presLayoutVars>
      </dgm:prSet>
      <dgm:spPr/>
      <dgm:t>
        <a:bodyPr/>
        <a:lstStyle/>
        <a:p>
          <a:endParaRPr lang="en-US"/>
        </a:p>
      </dgm:t>
    </dgm:pt>
    <dgm:pt modelId="{404990FE-71B0-46C2-81BA-96ED11936CB0}" type="pres">
      <dgm:prSet presAssocID="{E0787A4E-9650-484E-9C8A-36B9D086C474}" presName="spacer" presStyleCnt="0"/>
      <dgm:spPr/>
      <dgm:t>
        <a:bodyPr/>
        <a:lstStyle/>
        <a:p>
          <a:endParaRPr lang="en-US"/>
        </a:p>
      </dgm:t>
    </dgm:pt>
    <dgm:pt modelId="{9A21FAB0-61F9-46F4-B417-073B2EFEFD05}" type="pres">
      <dgm:prSet presAssocID="{4EDF15B0-FFCA-4D09-9ADA-D3DF5D617017}" presName="parentText" presStyleLbl="node1" presStyleIdx="1" presStyleCnt="2" custScaleY="42026" custLinFactY="-11427" custLinFactNeighborX="626" custLinFactNeighborY="-100000">
        <dgm:presLayoutVars>
          <dgm:chMax val="0"/>
          <dgm:bulletEnabled val="1"/>
        </dgm:presLayoutVars>
      </dgm:prSet>
      <dgm:spPr/>
      <dgm:t>
        <a:bodyPr/>
        <a:lstStyle/>
        <a:p>
          <a:endParaRPr lang="en-US"/>
        </a:p>
      </dgm:t>
    </dgm:pt>
  </dgm:ptLst>
  <dgm:cxnLst>
    <dgm:cxn modelId="{1FF6ECE3-FB83-4538-A3AB-52A3AA8A6696}" srcId="{2069554F-1763-4857-BA48-D8F909BF0027}" destId="{21A3DA47-1FE0-412D-9DAD-1D45937272AA}" srcOrd="0" destOrd="0" parTransId="{48C6CB37-5C81-40C6-90D2-4A93B9D14ECC}" sibTransId="{E0787A4E-9650-484E-9C8A-36B9D086C474}"/>
    <dgm:cxn modelId="{264CB39F-1812-48D5-ACD1-27DD34A1950E}" type="presOf" srcId="{4EDF15B0-FFCA-4D09-9ADA-D3DF5D617017}" destId="{9A21FAB0-61F9-46F4-B417-073B2EFEFD05}" srcOrd="0" destOrd="0" presId="urn:microsoft.com/office/officeart/2005/8/layout/vList2"/>
    <dgm:cxn modelId="{FC63C0C0-B290-4ECC-BF61-49AB1D1B49EF}" type="presOf" srcId="{2069554F-1763-4857-BA48-D8F909BF0027}" destId="{9C14404B-2C3B-46AF-80A6-97A7EA65559F}" srcOrd="0" destOrd="0" presId="urn:microsoft.com/office/officeart/2005/8/layout/vList2"/>
    <dgm:cxn modelId="{FA86DBBA-A3D8-4D2C-A741-51381B97B66E}" type="presOf" srcId="{21A3DA47-1FE0-412D-9DAD-1D45937272AA}" destId="{F987D36D-17A6-49CB-81EB-D3B4246D782E}" srcOrd="0" destOrd="0" presId="urn:microsoft.com/office/officeart/2005/8/layout/vList2"/>
    <dgm:cxn modelId="{BE36EF60-B83C-43BD-BD5B-FBDB174D9E5C}" srcId="{2069554F-1763-4857-BA48-D8F909BF0027}" destId="{4EDF15B0-FFCA-4D09-9ADA-D3DF5D617017}" srcOrd="1" destOrd="0" parTransId="{AE9AC0F0-9F53-4F99-BF46-321859E7FD35}" sibTransId="{CF7524FE-BA15-4B62-B847-11B5FE474D49}"/>
    <dgm:cxn modelId="{AA213FE3-A1DB-4E5D-8F45-DE6D3B6E15B9}" type="presParOf" srcId="{9C14404B-2C3B-46AF-80A6-97A7EA65559F}" destId="{F987D36D-17A6-49CB-81EB-D3B4246D782E}" srcOrd="0" destOrd="0" presId="urn:microsoft.com/office/officeart/2005/8/layout/vList2"/>
    <dgm:cxn modelId="{3FC7A0B1-7E4A-41D8-B013-CC106663F54D}" type="presParOf" srcId="{9C14404B-2C3B-46AF-80A6-97A7EA65559F}" destId="{404990FE-71B0-46C2-81BA-96ED11936CB0}" srcOrd="1" destOrd="0" presId="urn:microsoft.com/office/officeart/2005/8/layout/vList2"/>
    <dgm:cxn modelId="{D564E4B8-3D3A-43E1-84FB-9C14585D3523}" type="presParOf" srcId="{9C14404B-2C3B-46AF-80A6-97A7EA65559F}" destId="{9A21FAB0-61F9-46F4-B417-073B2EFEFD05}" srcOrd="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4AB8DA-537B-41B0-A0EF-049BE9202C90}" type="datetimeFigureOut">
              <a:rPr lang="en-US" smtClean="0"/>
              <a:pPr/>
              <a:t>5/25/2014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56F24E-7A2A-4BBB-BE5C-1C54117BB091}"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81A5F-86A1-44E8-8D66-C21D296D86AD}" type="datetimeFigureOut">
              <a:rPr lang="en-US" smtClean="0"/>
              <a:pPr/>
              <a:t>5/25/2014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97671D-5498-4C21-8A17-43F6B83C417A}" type="slidenum">
              <a:rPr lang="en-US" smtClean="0"/>
              <a:pPr/>
              <a:t>‹#›</a:t>
            </a:fld>
            <a:endParaRPr lang="en-US" dirty="0"/>
          </a:p>
        </p:txBody>
      </p:sp>
    </p:spTree>
    <p:extLst>
      <p:ext uri="{BB962C8B-B14F-4D97-AF65-F5344CB8AC3E}">
        <p14:creationId xmlns:p14="http://schemas.microsoft.com/office/powerpoint/2010/main" xmlns="" val="560976416"/>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fld id="{50B81A5F-86A1-44E8-8D66-C21D296D86AD}" type="datetimeFigureOut">
              <a:rPr lang="en-US" smtClean="0"/>
              <a:pPr/>
              <a:t>5/25/2014</a:t>
            </a:fld>
            <a:endParaRPr lang="en-US" dirty="0"/>
          </a:p>
        </p:txBody>
      </p:sp>
    </p:spTree>
    <p:extLst>
      <p:ext uri="{BB962C8B-B14F-4D97-AF65-F5344CB8AC3E}">
        <p14:creationId xmlns:p14="http://schemas.microsoft.com/office/powerpoint/2010/main" xmlns="" val="345322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50B81A5F-86A1-44E8-8D66-C21D296D86AD}" type="datetimeFigureOut">
              <a:rPr lang="en-US" smtClean="0"/>
              <a:pPr/>
              <a:t>5/25/2014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0"/>
          </p:nvPr>
        </p:nvSpPr>
        <p:spPr/>
        <p:txBody>
          <a:bodyPr/>
          <a:lstStyle/>
          <a:p>
            <a:fld id="{50B81A5F-86A1-44E8-8D66-C21D296D86AD}" type="datetimeFigureOut">
              <a:rPr lang="en-US" smtClean="0"/>
              <a:pPr/>
              <a:t>5/25/2014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091C5F-3F4F-4B25-BFFD-E8F592CD6BA6}" type="datetime1">
              <a:rPr lang="en-US" smtClean="0"/>
              <a:pPr/>
              <a:t>5/25/2014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222</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8EAD5E-02AD-4EFC-A482-0188444CDBB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EF387E-DB24-4A3C-AF44-4B266F9CBC30}" type="datetime1">
              <a:rPr lang="en-US" smtClean="0"/>
              <a:pPr/>
              <a:t>5/25/2014</a:t>
            </a:fld>
            <a:endParaRPr lang="en-US" dirty="0"/>
          </a:p>
        </p:txBody>
      </p:sp>
      <p:sp>
        <p:nvSpPr>
          <p:cNvPr id="5" name="Footer Placeholder 4"/>
          <p:cNvSpPr>
            <a:spLocks noGrp="1"/>
          </p:cNvSpPr>
          <p:nvPr>
            <p:ph type="ftr" sz="quarter" idx="11"/>
          </p:nvPr>
        </p:nvSpPr>
        <p:spPr/>
        <p:txBody>
          <a:bodyPr/>
          <a:lstStyle>
            <a:extLst/>
          </a:lstStyle>
          <a:p>
            <a:r>
              <a:rPr lang="en-US" smtClean="0"/>
              <a:t>222</a:t>
            </a:r>
            <a:endParaRPr lang="en-US" dirty="0"/>
          </a:p>
        </p:txBody>
      </p:sp>
      <p:sp>
        <p:nvSpPr>
          <p:cNvPr id="6" name="Slide Number Placeholder 5"/>
          <p:cNvSpPr>
            <a:spLocks noGrp="1"/>
          </p:cNvSpPr>
          <p:nvPr>
            <p:ph type="sldNum" sz="quarter" idx="12"/>
          </p:nvPr>
        </p:nvSpPr>
        <p:spPr/>
        <p:txBody>
          <a:bodyPr/>
          <a:lstStyle>
            <a:extLst/>
          </a:lstStyle>
          <a:p>
            <a:fld id="{B98EAD5E-02AD-4EFC-A482-0188444CDB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35E4F6-F789-4556-9D63-4B1804DF2D08}" type="datetime1">
              <a:rPr lang="en-US" smtClean="0"/>
              <a:pPr/>
              <a:t>5/25/2014</a:t>
            </a:fld>
            <a:endParaRPr lang="en-US" dirty="0"/>
          </a:p>
        </p:txBody>
      </p:sp>
      <p:sp>
        <p:nvSpPr>
          <p:cNvPr id="5" name="Footer Placeholder 4"/>
          <p:cNvSpPr>
            <a:spLocks noGrp="1"/>
          </p:cNvSpPr>
          <p:nvPr>
            <p:ph type="ftr" sz="quarter" idx="11"/>
          </p:nvPr>
        </p:nvSpPr>
        <p:spPr/>
        <p:txBody>
          <a:bodyPr/>
          <a:lstStyle>
            <a:extLst/>
          </a:lstStyle>
          <a:p>
            <a:r>
              <a:rPr lang="en-US" smtClean="0"/>
              <a:t>222</a:t>
            </a:r>
            <a:endParaRPr lang="en-US" dirty="0"/>
          </a:p>
        </p:txBody>
      </p:sp>
      <p:sp>
        <p:nvSpPr>
          <p:cNvPr id="6" name="Slide Number Placeholder 5"/>
          <p:cNvSpPr>
            <a:spLocks noGrp="1"/>
          </p:cNvSpPr>
          <p:nvPr>
            <p:ph type="sldNum" sz="quarter" idx="12"/>
          </p:nvPr>
        </p:nvSpPr>
        <p:spPr/>
        <p:txBody>
          <a:bodyPr/>
          <a:lstStyle>
            <a:extLst/>
          </a:lstStyle>
          <a:p>
            <a:fld id="{B98EAD5E-02AD-4EFC-A482-0188444CDBB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19F48-B635-4182-8AF1-AF0297AD6407}" type="datetime1">
              <a:rPr lang="en-US" smtClean="0"/>
              <a:pPr/>
              <a:t>5/25/2014</a:t>
            </a:fld>
            <a:endParaRPr lang="en-US" dirty="0"/>
          </a:p>
        </p:txBody>
      </p:sp>
      <p:sp>
        <p:nvSpPr>
          <p:cNvPr id="5" name="Footer Placeholder 4"/>
          <p:cNvSpPr>
            <a:spLocks noGrp="1"/>
          </p:cNvSpPr>
          <p:nvPr>
            <p:ph type="ftr" sz="quarter" idx="11"/>
          </p:nvPr>
        </p:nvSpPr>
        <p:spPr/>
        <p:txBody>
          <a:bodyPr/>
          <a:lstStyle>
            <a:extLst/>
          </a:lstStyle>
          <a:p>
            <a:r>
              <a:rPr lang="en-US" smtClean="0"/>
              <a:t>222</a:t>
            </a:r>
            <a:endParaRPr lang="en-US" dirty="0"/>
          </a:p>
        </p:txBody>
      </p:sp>
      <p:sp>
        <p:nvSpPr>
          <p:cNvPr id="6" name="Slide Number Placeholder 5"/>
          <p:cNvSpPr>
            <a:spLocks noGrp="1"/>
          </p:cNvSpPr>
          <p:nvPr>
            <p:ph type="sldNum" sz="quarter" idx="12"/>
          </p:nvPr>
        </p:nvSpPr>
        <p:spPr/>
        <p:txBody>
          <a:bodyPr/>
          <a:lstStyle>
            <a:extLst/>
          </a:lstStyle>
          <a:p>
            <a:fld id="{B98EAD5E-02AD-4EFC-A482-0188444CDBB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B48EC2-3098-4C4F-B7AB-B1021C869991}" type="datetime1">
              <a:rPr lang="en-US" smtClean="0"/>
              <a:pPr/>
              <a:t>5/25/2014</a:t>
            </a:fld>
            <a:endParaRPr lang="en-US" dirty="0"/>
          </a:p>
        </p:txBody>
      </p:sp>
      <p:sp>
        <p:nvSpPr>
          <p:cNvPr id="5" name="Footer Placeholder 4"/>
          <p:cNvSpPr>
            <a:spLocks noGrp="1"/>
          </p:cNvSpPr>
          <p:nvPr>
            <p:ph type="ftr" sz="quarter" idx="11"/>
          </p:nvPr>
        </p:nvSpPr>
        <p:spPr/>
        <p:txBody>
          <a:bodyPr/>
          <a:lstStyle>
            <a:extLst/>
          </a:lstStyle>
          <a:p>
            <a:r>
              <a:rPr lang="en-US" smtClean="0"/>
              <a:t>222</a:t>
            </a:r>
            <a:endParaRPr lang="en-US" dirty="0"/>
          </a:p>
        </p:txBody>
      </p:sp>
      <p:sp>
        <p:nvSpPr>
          <p:cNvPr id="6" name="Slide Number Placeholder 5"/>
          <p:cNvSpPr>
            <a:spLocks noGrp="1"/>
          </p:cNvSpPr>
          <p:nvPr>
            <p:ph type="sldNum" sz="quarter" idx="12"/>
          </p:nvPr>
        </p:nvSpPr>
        <p:spPr/>
        <p:txBody>
          <a:bodyPr/>
          <a:lstStyle>
            <a:extLst/>
          </a:lstStyle>
          <a:p>
            <a:fld id="{B98EAD5E-02AD-4EFC-A482-0188444CDBB3}"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08C613-F5B7-4821-AD6C-F5EDF15B052C}" type="datetime1">
              <a:rPr lang="en-US" smtClean="0"/>
              <a:pPr/>
              <a:t>5/25/2014</a:t>
            </a:fld>
            <a:endParaRPr lang="en-US" dirty="0"/>
          </a:p>
        </p:txBody>
      </p:sp>
      <p:sp>
        <p:nvSpPr>
          <p:cNvPr id="6" name="Footer Placeholder 5"/>
          <p:cNvSpPr>
            <a:spLocks noGrp="1"/>
          </p:cNvSpPr>
          <p:nvPr>
            <p:ph type="ftr" sz="quarter" idx="11"/>
          </p:nvPr>
        </p:nvSpPr>
        <p:spPr/>
        <p:txBody>
          <a:bodyPr/>
          <a:lstStyle>
            <a:extLst/>
          </a:lstStyle>
          <a:p>
            <a:r>
              <a:rPr lang="en-US" smtClean="0"/>
              <a:t>222</a:t>
            </a:r>
            <a:endParaRPr lang="en-US" dirty="0"/>
          </a:p>
        </p:txBody>
      </p:sp>
      <p:sp>
        <p:nvSpPr>
          <p:cNvPr id="7" name="Slide Number Placeholder 6"/>
          <p:cNvSpPr>
            <a:spLocks noGrp="1"/>
          </p:cNvSpPr>
          <p:nvPr>
            <p:ph type="sldNum" sz="quarter" idx="12"/>
          </p:nvPr>
        </p:nvSpPr>
        <p:spPr/>
        <p:txBody>
          <a:bodyPr/>
          <a:lstStyle>
            <a:extLst/>
          </a:lstStyle>
          <a:p>
            <a:fld id="{B98EAD5E-02AD-4EFC-A482-0188444CDBB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5AE4E9-8E33-4E71-979F-CD77D0382EA0}" type="datetime1">
              <a:rPr lang="en-US" smtClean="0"/>
              <a:pPr/>
              <a:t>5/25/2014</a:t>
            </a:fld>
            <a:endParaRPr lang="en-US" dirty="0"/>
          </a:p>
        </p:txBody>
      </p:sp>
      <p:sp>
        <p:nvSpPr>
          <p:cNvPr id="8" name="Footer Placeholder 7"/>
          <p:cNvSpPr>
            <a:spLocks noGrp="1"/>
          </p:cNvSpPr>
          <p:nvPr>
            <p:ph type="ftr" sz="quarter" idx="11"/>
          </p:nvPr>
        </p:nvSpPr>
        <p:spPr/>
        <p:txBody>
          <a:bodyPr/>
          <a:lstStyle>
            <a:extLst/>
          </a:lstStyle>
          <a:p>
            <a:r>
              <a:rPr lang="en-US" smtClean="0"/>
              <a:t>222</a:t>
            </a:r>
            <a:endParaRPr lang="en-US" dirty="0"/>
          </a:p>
        </p:txBody>
      </p:sp>
      <p:sp>
        <p:nvSpPr>
          <p:cNvPr id="9" name="Slide Number Placeholder 8"/>
          <p:cNvSpPr>
            <a:spLocks noGrp="1"/>
          </p:cNvSpPr>
          <p:nvPr>
            <p:ph type="sldNum" sz="quarter" idx="12"/>
          </p:nvPr>
        </p:nvSpPr>
        <p:spPr/>
        <p:txBody>
          <a:bodyPr/>
          <a:lstStyle>
            <a:extLst/>
          </a:lstStyle>
          <a:p>
            <a:fld id="{B98EAD5E-02AD-4EFC-A482-0188444CDBB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D4D9E4-EB06-4B9F-A87E-66118A8E995A}" type="datetime1">
              <a:rPr lang="en-US" smtClean="0"/>
              <a:pPr/>
              <a:t>5/25/2014</a:t>
            </a:fld>
            <a:endParaRPr lang="en-US" dirty="0"/>
          </a:p>
        </p:txBody>
      </p:sp>
      <p:sp>
        <p:nvSpPr>
          <p:cNvPr id="4" name="Footer Placeholder 3"/>
          <p:cNvSpPr>
            <a:spLocks noGrp="1"/>
          </p:cNvSpPr>
          <p:nvPr>
            <p:ph type="ftr" sz="quarter" idx="11"/>
          </p:nvPr>
        </p:nvSpPr>
        <p:spPr/>
        <p:txBody>
          <a:bodyPr/>
          <a:lstStyle>
            <a:extLst/>
          </a:lstStyle>
          <a:p>
            <a:r>
              <a:rPr lang="en-US" smtClean="0"/>
              <a:t>222</a:t>
            </a:r>
            <a:endParaRPr lang="en-US" dirty="0"/>
          </a:p>
        </p:txBody>
      </p:sp>
      <p:sp>
        <p:nvSpPr>
          <p:cNvPr id="5" name="Slide Number Placeholder 4"/>
          <p:cNvSpPr>
            <a:spLocks noGrp="1"/>
          </p:cNvSpPr>
          <p:nvPr>
            <p:ph type="sldNum" sz="quarter" idx="12"/>
          </p:nvPr>
        </p:nvSpPr>
        <p:spPr/>
        <p:txBody>
          <a:bodyPr/>
          <a:lstStyle>
            <a:extLst/>
          </a:lstStyle>
          <a:p>
            <a:fld id="{B98EAD5E-02AD-4EFC-A482-0188444CDBB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5EF1BC-3AF9-41FD-9391-DC7B0549AE84}" type="datetime1">
              <a:rPr lang="en-US" smtClean="0"/>
              <a:pPr/>
              <a:t>5/25/2014</a:t>
            </a:fld>
            <a:endParaRPr lang="en-US" dirty="0"/>
          </a:p>
        </p:txBody>
      </p:sp>
      <p:sp>
        <p:nvSpPr>
          <p:cNvPr id="3" name="Footer Placeholder 2"/>
          <p:cNvSpPr>
            <a:spLocks noGrp="1"/>
          </p:cNvSpPr>
          <p:nvPr>
            <p:ph type="ftr" sz="quarter" idx="11"/>
          </p:nvPr>
        </p:nvSpPr>
        <p:spPr/>
        <p:txBody>
          <a:bodyPr/>
          <a:lstStyle>
            <a:extLst/>
          </a:lstStyle>
          <a:p>
            <a:r>
              <a:rPr lang="en-US" smtClean="0"/>
              <a:t>222</a:t>
            </a:r>
            <a:endParaRPr lang="en-US" dirty="0"/>
          </a:p>
        </p:txBody>
      </p:sp>
      <p:sp>
        <p:nvSpPr>
          <p:cNvPr id="4" name="Slide Number Placeholder 3"/>
          <p:cNvSpPr>
            <a:spLocks noGrp="1"/>
          </p:cNvSpPr>
          <p:nvPr>
            <p:ph type="sldNum" sz="quarter" idx="12"/>
          </p:nvPr>
        </p:nvSpPr>
        <p:spPr/>
        <p:txBody>
          <a:bodyPr/>
          <a:lstStyle>
            <a:extLst/>
          </a:lstStyle>
          <a:p>
            <a:fld id="{B98EAD5E-02AD-4EFC-A482-0188444CDB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F5A6CCCE-4A3E-4A34-83A6-27D545752C32}" type="datetime1">
              <a:rPr lang="en-US" smtClean="0"/>
              <a:pPr/>
              <a:t>5/25/2014</a:t>
            </a:fld>
            <a:endParaRPr lang="en-US" dirty="0"/>
          </a:p>
        </p:txBody>
      </p:sp>
      <p:sp>
        <p:nvSpPr>
          <p:cNvPr id="6" name="Footer Placeholder 5"/>
          <p:cNvSpPr>
            <a:spLocks noGrp="1"/>
          </p:cNvSpPr>
          <p:nvPr>
            <p:ph type="ftr" sz="quarter" idx="11"/>
          </p:nvPr>
        </p:nvSpPr>
        <p:spPr/>
        <p:txBody>
          <a:bodyPr/>
          <a:lstStyle>
            <a:extLst/>
          </a:lstStyle>
          <a:p>
            <a:r>
              <a:rPr lang="en-US" smtClean="0"/>
              <a:t>222</a:t>
            </a:r>
            <a:endParaRPr lang="en-US" dirty="0"/>
          </a:p>
        </p:txBody>
      </p:sp>
      <p:sp>
        <p:nvSpPr>
          <p:cNvPr id="7" name="Slide Number Placeholder 6"/>
          <p:cNvSpPr>
            <a:spLocks noGrp="1"/>
          </p:cNvSpPr>
          <p:nvPr>
            <p:ph type="sldNum" sz="quarter" idx="12"/>
          </p:nvPr>
        </p:nvSpPr>
        <p:spPr/>
        <p:txBody>
          <a:bodyPr/>
          <a:lstStyle>
            <a:extLst/>
          </a:lstStyle>
          <a:p>
            <a:fld id="{B98EAD5E-02AD-4EFC-A482-0188444CDBB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0500411-A326-466F-BD9D-90F960DD280E}" type="datetime1">
              <a:rPr lang="en-US" smtClean="0"/>
              <a:pPr/>
              <a:t>5/25/2014</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en-US" smtClean="0"/>
              <a:t>222</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8EAD5E-02AD-4EFC-A482-0188444CDBB3}"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A9996B6A-7310-4999-8CD1-44F21D1E1613}" type="datetime1">
              <a:rPr lang="en-US" smtClean="0"/>
              <a:pPr/>
              <a:t>5/25/2014</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222</a:t>
            </a:r>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98EAD5E-02AD-4EFC-A482-0188444CDBB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srxkDExsWS0/UF2l-xUNmaI/AAAAAAAADj8/yH8Tujg-ufM/s1600/222.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2370246"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r>
              <a:rPr lang="en-US" sz="1400" dirty="0" smtClean="0"/>
              <a:t>1</a:t>
            </a:r>
            <a:endParaRPr lang="en-US" sz="1400" dirty="0"/>
          </a:p>
        </p:txBody>
      </p:sp>
    </p:spTree>
    <p:extLst>
      <p:ext uri="{BB962C8B-B14F-4D97-AF65-F5344CB8AC3E}">
        <p14:creationId xmlns:p14="http://schemas.microsoft.com/office/powerpoint/2010/main" xmlns="" val="366137072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65287"/>
            <a:ext cx="10972800" cy="3924860"/>
          </a:xfrm>
        </p:spPr>
        <p:txBody>
          <a:bodyPr/>
          <a:lstStyle/>
          <a:p>
            <a:r>
              <a:rPr lang="en-US" sz="2800" dirty="0" smtClean="0"/>
              <a:t>The experimental arrangement is shown in Figure</a:t>
            </a:r>
          </a:p>
        </p:txBody>
      </p:sp>
      <p:sp>
        <p:nvSpPr>
          <p:cNvPr id="3" name="Slide Number Placeholder 2"/>
          <p:cNvSpPr>
            <a:spLocks noGrp="1"/>
          </p:cNvSpPr>
          <p:nvPr>
            <p:ph type="sldNum" sz="quarter" idx="12"/>
          </p:nvPr>
        </p:nvSpPr>
        <p:spPr/>
        <p:txBody>
          <a:bodyPr/>
          <a:lstStyle/>
          <a:p>
            <a:fld id="{B98EAD5E-02AD-4EFC-A482-0188444CDBB3}" type="slidenum">
              <a:rPr lang="en-US" smtClean="0"/>
              <a:pPr/>
              <a:t>10</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Construction</a:t>
            </a:r>
            <a:endParaRPr lang="en-US" sz="4000" dirty="0">
              <a:solidFill>
                <a:schemeClr val="tx1"/>
              </a:solidFill>
              <a:effectLst/>
            </a:endParaRPr>
          </a:p>
        </p:txBody>
      </p:sp>
      <p:pic>
        <p:nvPicPr>
          <p:cNvPr id="5" name="Picture 4" descr="1"/>
          <p:cNvPicPr>
            <a:picLocks noChangeAspect="1" noChangeArrowheads="1"/>
          </p:cNvPicPr>
          <p:nvPr/>
        </p:nvPicPr>
        <p:blipFill>
          <a:blip r:embed="rId2"/>
          <a:srcRect/>
          <a:stretch>
            <a:fillRect/>
          </a:stretch>
        </p:blipFill>
        <p:spPr>
          <a:xfrm>
            <a:off x="1536031" y="1930651"/>
            <a:ext cx="8458200" cy="3351212"/>
          </a:xfrm>
          <a:prstGeom prst="rect">
            <a:avLst/>
          </a:prstGeom>
          <a:noFill/>
          <a:ln/>
        </p:spPr>
      </p:pic>
      <p:sp>
        <p:nvSpPr>
          <p:cNvPr id="6" name="Rectangle 5"/>
          <p:cNvSpPr/>
          <p:nvPr/>
        </p:nvSpPr>
        <p:spPr>
          <a:xfrm>
            <a:off x="3760534" y="5582653"/>
            <a:ext cx="4789908" cy="461665"/>
          </a:xfrm>
          <a:prstGeom prst="rect">
            <a:avLst/>
          </a:prstGeom>
        </p:spPr>
        <p:txBody>
          <a:bodyPr wrap="square">
            <a:spAutoFit/>
          </a:bodyPr>
          <a:lstStyle/>
          <a:p>
            <a:r>
              <a:rPr lang="en-US" sz="2400" b="1" dirty="0" smtClean="0"/>
              <a:t>Magnetostriction oscillator</a:t>
            </a:r>
            <a:r>
              <a:rPr lang="en-US" sz="2400" dirty="0" smtClean="0"/>
              <a:t> </a:t>
            </a:r>
          </a:p>
        </p:txBody>
      </p:sp>
      <p:pic>
        <p:nvPicPr>
          <p:cNvPr id="7" name="Picture 6" descr="7894767_orig.jpeg"/>
          <p:cNvPicPr/>
          <p:nvPr/>
        </p:nvPicPr>
        <p:blipFill>
          <a:blip r:embed="rId3"/>
          <a:stretch>
            <a:fillRect/>
          </a:stretch>
        </p:blipFill>
        <p:spPr>
          <a:xfrm>
            <a:off x="10332720" y="182880"/>
            <a:ext cx="1692612" cy="1653702"/>
          </a:xfrm>
          <a:prstGeom prst="rect">
            <a:avLst/>
          </a:prstGeom>
        </p:spPr>
      </p:pic>
      <p:pic>
        <p:nvPicPr>
          <p:cNvPr id="8" name="Picture 2" descr="C:\Users\athar\Desktop\bar14.jpg"/>
          <p:cNvPicPr>
            <a:picLocks noChangeAspect="1" noChangeArrowheads="1"/>
          </p:cNvPicPr>
          <p:nvPr/>
        </p:nvPicPr>
        <p:blipFill>
          <a:blip r:embed="rId4"/>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61475"/>
            <a:ext cx="10972800" cy="5445818"/>
          </a:xfrm>
        </p:spPr>
        <p:txBody>
          <a:bodyPr>
            <a:normAutofit fontScale="92500" lnSpcReduction="10000"/>
          </a:bodyPr>
          <a:lstStyle/>
          <a:p>
            <a:pPr algn="just">
              <a:lnSpc>
                <a:spcPct val="80000"/>
              </a:lnSpc>
              <a:buNone/>
            </a:pPr>
            <a:r>
              <a:rPr lang="en-US" sz="2800" dirty="0" smtClean="0"/>
              <a:t>XY is a rod of ferromagnetic materials like</a:t>
            </a:r>
          </a:p>
          <a:p>
            <a:pPr algn="just">
              <a:lnSpc>
                <a:spcPct val="80000"/>
              </a:lnSpc>
              <a:buNone/>
            </a:pPr>
            <a:r>
              <a:rPr lang="en-US" sz="2800" dirty="0" smtClean="0"/>
              <a:t>iron or nickel. The rod is clamped in the middle.</a:t>
            </a:r>
          </a:p>
          <a:p>
            <a:pPr algn="just">
              <a:lnSpc>
                <a:spcPct val="80000"/>
              </a:lnSpc>
              <a:buFontTx/>
              <a:buNone/>
            </a:pPr>
            <a:endParaRPr lang="en-US" sz="2800" dirty="0" smtClean="0"/>
          </a:p>
          <a:p>
            <a:pPr algn="just">
              <a:lnSpc>
                <a:spcPct val="80000"/>
              </a:lnSpc>
              <a:buNone/>
            </a:pPr>
            <a:r>
              <a:rPr lang="en-US" sz="2800" dirty="0" smtClean="0"/>
              <a:t>The alternating magnetic field is generated</a:t>
            </a:r>
          </a:p>
          <a:p>
            <a:pPr algn="just">
              <a:lnSpc>
                <a:spcPct val="80000"/>
              </a:lnSpc>
              <a:buNone/>
            </a:pPr>
            <a:r>
              <a:rPr lang="en-US" sz="2800" dirty="0" smtClean="0"/>
              <a:t> by electronic oscillator.  </a:t>
            </a:r>
          </a:p>
          <a:p>
            <a:pPr algn="just">
              <a:lnSpc>
                <a:spcPct val="80000"/>
              </a:lnSpc>
            </a:pPr>
            <a:endParaRPr lang="en-US" sz="2800" dirty="0" smtClean="0"/>
          </a:p>
          <a:p>
            <a:pPr algn="just">
              <a:lnSpc>
                <a:spcPct val="80000"/>
              </a:lnSpc>
            </a:pPr>
            <a:r>
              <a:rPr lang="en-US" sz="2800" dirty="0" smtClean="0"/>
              <a:t>The coil L1 wound on the right hand portion of the rod along with a variable capacitor C. </a:t>
            </a:r>
          </a:p>
          <a:p>
            <a:pPr algn="just">
              <a:lnSpc>
                <a:spcPct val="80000"/>
              </a:lnSpc>
              <a:buFontTx/>
              <a:buNone/>
            </a:pPr>
            <a:endParaRPr lang="en-US" sz="2800" dirty="0" smtClean="0"/>
          </a:p>
          <a:p>
            <a:pPr algn="just">
              <a:lnSpc>
                <a:spcPct val="80000"/>
              </a:lnSpc>
            </a:pPr>
            <a:r>
              <a:rPr lang="en-US" sz="2800" dirty="0" smtClean="0"/>
              <a:t>This forms the resonant circuit of the collector tuned oscillator.  The frequency of oscillator is controlled by the variable capacitor.</a:t>
            </a:r>
          </a:p>
          <a:p>
            <a:pPr algn="just">
              <a:lnSpc>
                <a:spcPct val="80000"/>
              </a:lnSpc>
            </a:pPr>
            <a:endParaRPr lang="en-US" sz="2800" dirty="0" smtClean="0"/>
          </a:p>
          <a:p>
            <a:pPr>
              <a:lnSpc>
                <a:spcPct val="80000"/>
              </a:lnSpc>
            </a:pPr>
            <a:r>
              <a:rPr lang="en-US" sz="2800" dirty="0" smtClean="0"/>
              <a:t>The coil L2 wound on the left hand portion of the rod is connected to the base circuit.  The coil L2 acts as feed –back loop.</a:t>
            </a:r>
          </a:p>
          <a:p>
            <a:pPr algn="just">
              <a:lnSpc>
                <a:spcPct val="80000"/>
              </a:lnSpc>
              <a:buFontTx/>
              <a:buNone/>
            </a:pPr>
            <a:endParaRPr lang="en-US" sz="2800" dirty="0" smtClean="0"/>
          </a:p>
          <a:p>
            <a:pPr algn="just">
              <a:lnSpc>
                <a:spcPct val="80000"/>
              </a:lnSpc>
            </a:pPr>
            <a:endParaRPr lang="en-US" sz="2000" dirty="0" smtClean="0"/>
          </a:p>
          <a:p>
            <a:pPr algn="just">
              <a:lnSpc>
                <a:spcPct val="80000"/>
              </a:lnSpc>
            </a:pPr>
            <a:endParaRPr lang="en-US" sz="2000" dirty="0" smtClean="0"/>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11</a:t>
            </a:fld>
            <a:endParaRPr lang="en-US" dirty="0"/>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90000"/>
              </a:lnSpc>
            </a:pPr>
            <a:r>
              <a:rPr lang="en-US" sz="2800" dirty="0" smtClean="0"/>
              <a:t>When High Tension (H.T) battery is switched</a:t>
            </a:r>
          </a:p>
          <a:p>
            <a:pPr algn="just">
              <a:lnSpc>
                <a:spcPct val="90000"/>
              </a:lnSpc>
              <a:buNone/>
            </a:pPr>
            <a:r>
              <a:rPr lang="en-US" sz="2800" dirty="0" smtClean="0"/>
              <a:t> on, the collector circuit oscillates with a frequency, </a:t>
            </a:r>
          </a:p>
          <a:p>
            <a:pPr algn="just">
              <a:lnSpc>
                <a:spcPct val="90000"/>
              </a:lnSpc>
            </a:pPr>
            <a:endParaRPr lang="en-US" sz="2800" dirty="0" smtClean="0"/>
          </a:p>
          <a:p>
            <a:pPr>
              <a:lnSpc>
                <a:spcPct val="90000"/>
              </a:lnSpc>
              <a:buFontTx/>
              <a:buNone/>
            </a:pPr>
            <a:r>
              <a:rPr lang="en-US" sz="2800" dirty="0" smtClean="0"/>
              <a:t> 				f =</a:t>
            </a:r>
          </a:p>
          <a:p>
            <a:pPr algn="just">
              <a:lnSpc>
                <a:spcPct val="90000"/>
              </a:lnSpc>
            </a:pPr>
            <a:endParaRPr lang="en-US" sz="2800" dirty="0" smtClean="0"/>
          </a:p>
          <a:p>
            <a:pPr algn="just">
              <a:lnSpc>
                <a:spcPct val="90000"/>
              </a:lnSpc>
            </a:pPr>
            <a:endParaRPr lang="en-US" sz="2800" dirty="0" smtClean="0"/>
          </a:p>
          <a:p>
            <a:pPr algn="just">
              <a:lnSpc>
                <a:spcPct val="90000"/>
              </a:lnSpc>
            </a:pPr>
            <a:r>
              <a:rPr lang="en-US" sz="2800" dirty="0" smtClean="0"/>
              <a:t>This alternating current flowing through the coil L</a:t>
            </a:r>
            <a:r>
              <a:rPr lang="en-US" sz="2800" baseline="-25000" dirty="0" smtClean="0"/>
              <a:t>1</a:t>
            </a:r>
            <a:r>
              <a:rPr lang="en-US" sz="2800" dirty="0" smtClean="0"/>
              <a:t> produces an alternating magnetic field along the length of the rod.  The result  is that the rod starts vibrating due to magneto-</a:t>
            </a:r>
            <a:r>
              <a:rPr lang="en-US" sz="2800" dirty="0" err="1" smtClean="0"/>
              <a:t>strictive</a:t>
            </a:r>
            <a:r>
              <a:rPr lang="en-US" sz="2800" dirty="0" smtClean="0"/>
              <a:t> effect.</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12</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Working</a:t>
            </a:r>
            <a:endParaRPr lang="en-US" sz="4000" dirty="0">
              <a:solidFill>
                <a:schemeClr val="tx1"/>
              </a:solidFill>
              <a:effectLst/>
            </a:endParaRPr>
          </a:p>
        </p:txBody>
      </p:sp>
      <p:graphicFrame>
        <p:nvGraphicFramePr>
          <p:cNvPr id="1028" name="Object 4"/>
          <p:cNvGraphicFramePr>
            <a:graphicFrameLocks noChangeAspect="1"/>
          </p:cNvGraphicFramePr>
          <p:nvPr/>
        </p:nvGraphicFramePr>
        <p:xfrm>
          <a:off x="4002505" y="2450432"/>
          <a:ext cx="1676400" cy="1076325"/>
        </p:xfrm>
        <a:graphic>
          <a:graphicData uri="http://schemas.openxmlformats.org/presentationml/2006/ole">
            <p:oleObj spid="_x0000_s1028" r:id="rId3" imgW="774364" imgH="495085" progId="">
              <p:embed/>
            </p:oleObj>
          </a:graphicData>
        </a:graphic>
      </p:graphicFrame>
      <p:pic>
        <p:nvPicPr>
          <p:cNvPr id="6" name="Picture 5" descr="7894767_orig.jpeg"/>
          <p:cNvPicPr/>
          <p:nvPr/>
        </p:nvPicPr>
        <p:blipFill>
          <a:blip r:embed="rId4"/>
          <a:stretch>
            <a:fillRect/>
          </a:stretch>
        </p:blipFill>
        <p:spPr>
          <a:xfrm>
            <a:off x="10332720" y="182880"/>
            <a:ext cx="1692612" cy="1653702"/>
          </a:xfrm>
          <a:prstGeom prst="rect">
            <a:avLst/>
          </a:prstGeom>
        </p:spPr>
      </p:pic>
      <p:pic>
        <p:nvPicPr>
          <p:cNvPr id="7" name="Picture 2" descr="C:\Users\athar\Desktop\bar14.jpg"/>
          <p:cNvPicPr>
            <a:picLocks noChangeAspect="1" noChangeArrowheads="1"/>
          </p:cNvPicPr>
          <p:nvPr/>
        </p:nvPicPr>
        <p:blipFill>
          <a:blip r:embed="rId5"/>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77517"/>
            <a:ext cx="10972800" cy="5429776"/>
          </a:xfrm>
        </p:spPr>
        <p:txBody>
          <a:bodyPr>
            <a:normAutofit lnSpcReduction="10000"/>
          </a:bodyPr>
          <a:lstStyle/>
          <a:p>
            <a:pPr marL="609600" indent="-609600">
              <a:lnSpc>
                <a:spcPct val="90000"/>
              </a:lnSpc>
              <a:buFontTx/>
              <a:buNone/>
            </a:pPr>
            <a:r>
              <a:rPr lang="en-US" sz="2800" dirty="0" smtClean="0"/>
              <a:t>The frequency of vibration of the rod is given by</a:t>
            </a:r>
          </a:p>
          <a:p>
            <a:pPr marL="609600" indent="-609600">
              <a:lnSpc>
                <a:spcPct val="90000"/>
              </a:lnSpc>
              <a:buFontTx/>
              <a:buNone/>
            </a:pPr>
            <a:r>
              <a:rPr lang="en-US" sz="2800" dirty="0" smtClean="0"/>
              <a:t>     </a:t>
            </a:r>
          </a:p>
          <a:p>
            <a:pPr marL="609600" indent="-609600">
              <a:lnSpc>
                <a:spcPct val="90000"/>
              </a:lnSpc>
              <a:buFontTx/>
              <a:buNone/>
            </a:pPr>
            <a:r>
              <a:rPr lang="en-US" sz="2800" dirty="0" smtClean="0"/>
              <a:t> n  =      </a:t>
            </a:r>
          </a:p>
          <a:p>
            <a:pPr marL="609600" indent="-609600">
              <a:lnSpc>
                <a:spcPct val="90000"/>
              </a:lnSpc>
              <a:buFontTx/>
              <a:buNone/>
            </a:pPr>
            <a:endParaRPr lang="en-US" sz="2800" dirty="0" smtClean="0"/>
          </a:p>
          <a:p>
            <a:pPr marL="609600" indent="-609600">
              <a:lnSpc>
                <a:spcPct val="90000"/>
              </a:lnSpc>
              <a:buFontTx/>
              <a:buNone/>
            </a:pPr>
            <a:r>
              <a:rPr lang="en-US" sz="2800" dirty="0" smtClean="0"/>
              <a:t>where       l = length of the rod</a:t>
            </a:r>
          </a:p>
          <a:p>
            <a:pPr marL="609600" indent="-609600">
              <a:lnSpc>
                <a:spcPct val="90000"/>
              </a:lnSpc>
              <a:buFontTx/>
              <a:buNone/>
            </a:pPr>
            <a:r>
              <a:rPr lang="en-US" sz="2800" dirty="0" smtClean="0"/>
              <a:t>	 	        Y  = Young’s modulus of the rod material and </a:t>
            </a:r>
          </a:p>
          <a:p>
            <a:pPr marL="609600" indent="-609600">
              <a:lnSpc>
                <a:spcPct val="90000"/>
              </a:lnSpc>
              <a:buFontTx/>
              <a:buNone/>
            </a:pPr>
            <a:r>
              <a:rPr lang="en-US" sz="2800" dirty="0" smtClean="0"/>
              <a:t>                </a:t>
            </a:r>
            <a:r>
              <a:rPr lang="en-US" sz="2800" dirty="0" smtClean="0">
                <a:sym typeface="Symbol" pitchFamily="18" charset="2"/>
              </a:rPr>
              <a:t>  </a:t>
            </a:r>
            <a:r>
              <a:rPr lang="en-US" sz="2800" dirty="0" smtClean="0"/>
              <a:t>=density of rod material</a:t>
            </a:r>
          </a:p>
          <a:p>
            <a:pPr>
              <a:buFont typeface="Wingdings" pitchFamily="2" charset="2"/>
              <a:buChar char="q"/>
            </a:pPr>
            <a:r>
              <a:rPr lang="en-US" sz="2800" dirty="0" smtClean="0"/>
              <a:t>  The capacitor C is adjusted so that the frequency of the oscillatory circuit is equal to natural frequency of the rod and thus resonance takes plate.</a:t>
            </a:r>
          </a:p>
          <a:p>
            <a:pPr>
              <a:buFont typeface="Wingdings" pitchFamily="2" charset="2"/>
              <a:buChar char="q"/>
            </a:pPr>
            <a:r>
              <a:rPr lang="en-US" sz="2800" dirty="0" smtClean="0"/>
              <a:t>  Now the rod vibrates longitudinally with maximum amplitude and generates ultrasonic waves of high frequency from its ends.</a:t>
            </a:r>
          </a:p>
          <a:p>
            <a:pPr marL="609600" indent="-609600">
              <a:lnSpc>
                <a:spcPct val="90000"/>
              </a:lnSpc>
              <a:buFontTx/>
              <a:buNone/>
            </a:pPr>
            <a:endParaRPr lang="en-US" sz="2800" dirty="0" smtClean="0"/>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13</a:t>
            </a:fld>
            <a:endParaRPr lang="en-US" dirty="0"/>
          </a:p>
        </p:txBody>
      </p:sp>
      <p:graphicFrame>
        <p:nvGraphicFramePr>
          <p:cNvPr id="2050" name="Object 2"/>
          <p:cNvGraphicFramePr>
            <a:graphicFrameLocks noChangeAspect="1"/>
          </p:cNvGraphicFramePr>
          <p:nvPr/>
        </p:nvGraphicFramePr>
        <p:xfrm>
          <a:off x="1720516" y="1035552"/>
          <a:ext cx="1066800" cy="917575"/>
        </p:xfrm>
        <a:graphic>
          <a:graphicData uri="http://schemas.openxmlformats.org/presentationml/2006/ole">
            <p:oleObj spid="_x0000_s2050" name="Equation" r:id="rId3" imgW="545760" imgH="469800" progId="Equation.3">
              <p:embed/>
            </p:oleObj>
          </a:graphicData>
        </a:graphic>
      </p:graphicFrame>
      <p:pic>
        <p:nvPicPr>
          <p:cNvPr id="5" name="Picture 4" descr="7894767_orig.jpeg"/>
          <p:cNvPicPr/>
          <p:nvPr/>
        </p:nvPicPr>
        <p:blipFill>
          <a:blip r:embed="rId4"/>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5"/>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1"/>
            <a:ext cx="10972800" cy="2229852"/>
          </a:xfrm>
        </p:spPr>
        <p:txBody>
          <a:bodyPr>
            <a:normAutofit fontScale="92500"/>
          </a:bodyPr>
          <a:lstStyle/>
          <a:p>
            <a:pPr marL="609600" indent="-609600" algn="just">
              <a:buFontTx/>
              <a:buAutoNum type="arabicPeriod"/>
            </a:pPr>
            <a:endParaRPr lang="en-US" sz="2800" dirty="0" smtClean="0"/>
          </a:p>
          <a:p>
            <a:pPr marL="609600" indent="-609600" algn="just">
              <a:buFont typeface="Wingdings" pitchFamily="2" charset="2"/>
              <a:buChar char="q"/>
            </a:pPr>
            <a:r>
              <a:rPr lang="en-US" sz="2800" dirty="0" smtClean="0"/>
              <a:t>The design of this oscillator is very simple and</a:t>
            </a:r>
          </a:p>
          <a:p>
            <a:pPr marL="609600" indent="-609600" algn="just">
              <a:buNone/>
            </a:pPr>
            <a:r>
              <a:rPr lang="en-US" sz="2800" dirty="0" smtClean="0"/>
              <a:t>       its production cost is low</a:t>
            </a:r>
          </a:p>
          <a:p>
            <a:pPr marL="609600" indent="-609600" algn="just">
              <a:buFont typeface="Wingdings" pitchFamily="2" charset="2"/>
              <a:buChar char="q"/>
            </a:pPr>
            <a:r>
              <a:rPr lang="en-US" sz="2800" dirty="0" smtClean="0"/>
              <a:t>At low ultrasonic frequencies, the large power output can be produced without the risk of damage of the oscillatory circuit.</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14</a:t>
            </a:fld>
            <a:endParaRPr lang="en-US" dirty="0"/>
          </a:p>
        </p:txBody>
      </p:sp>
      <p:sp>
        <p:nvSpPr>
          <p:cNvPr id="5" name="Rectangle 2"/>
          <p:cNvSpPr>
            <a:spLocks noGrp="1" noChangeArrowheads="1"/>
          </p:cNvSpPr>
          <p:nvPr>
            <p:ph type="title"/>
          </p:nvPr>
        </p:nvSpPr>
        <p:spPr>
          <a:xfrm>
            <a:off x="449179" y="417094"/>
            <a:ext cx="10972800" cy="866273"/>
          </a:xfrm>
        </p:spPr>
        <p:txBody>
          <a:bodyPr>
            <a:normAutofit/>
          </a:bodyPr>
          <a:lstStyle/>
          <a:p>
            <a:pPr algn="ctr"/>
            <a:r>
              <a:rPr lang="en-US" sz="4000" dirty="0" smtClean="0">
                <a:solidFill>
                  <a:schemeClr val="tx1"/>
                </a:solidFill>
                <a:effectLst/>
                <a:latin typeface="+mn-lt"/>
                <a:ea typeface="+mn-ea"/>
                <a:cs typeface="+mn-cs"/>
              </a:rPr>
              <a:t>Advantages</a:t>
            </a:r>
          </a:p>
        </p:txBody>
      </p:sp>
      <p:sp>
        <p:nvSpPr>
          <p:cNvPr id="6" name="Rectangle 5"/>
          <p:cNvSpPr/>
          <p:nvPr/>
        </p:nvSpPr>
        <p:spPr>
          <a:xfrm>
            <a:off x="3565103" y="3096126"/>
            <a:ext cx="4969297" cy="769441"/>
          </a:xfrm>
          <a:prstGeom prst="rect">
            <a:avLst/>
          </a:prstGeom>
        </p:spPr>
        <p:txBody>
          <a:bodyPr wrap="square">
            <a:spAutoFit/>
          </a:bodyPr>
          <a:lstStyle/>
          <a:p>
            <a:r>
              <a:rPr lang="en-US" sz="4400" b="1" dirty="0" smtClean="0">
                <a:solidFill>
                  <a:schemeClr val="tx2"/>
                </a:solidFill>
              </a:rPr>
              <a:t> </a:t>
            </a:r>
            <a:endParaRPr lang="en-US" sz="4400" b="1" dirty="0">
              <a:solidFill>
                <a:schemeClr val="tx2"/>
              </a:solidFill>
            </a:endParaRPr>
          </a:p>
        </p:txBody>
      </p:sp>
      <p:pic>
        <p:nvPicPr>
          <p:cNvPr id="8" name="Picture 7" descr="7894767_orig.jpeg"/>
          <p:cNvPicPr/>
          <p:nvPr/>
        </p:nvPicPr>
        <p:blipFill>
          <a:blip r:embed="rId2"/>
          <a:stretch>
            <a:fillRect/>
          </a:stretch>
        </p:blipFill>
        <p:spPr>
          <a:xfrm>
            <a:off x="10332720" y="182880"/>
            <a:ext cx="1692612" cy="1653702"/>
          </a:xfrm>
          <a:prstGeom prst="rect">
            <a:avLst/>
          </a:prstGeom>
        </p:spPr>
      </p:pic>
      <p:pic>
        <p:nvPicPr>
          <p:cNvPr id="7"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buFont typeface="Wingdings" pitchFamily="2" charset="2"/>
              <a:buChar char="q"/>
            </a:pPr>
            <a:r>
              <a:rPr lang="en-US" sz="2800" dirty="0" smtClean="0"/>
              <a:t>It has low upper frequency limit and cannot</a:t>
            </a:r>
          </a:p>
          <a:p>
            <a:pPr marL="609600" indent="-609600">
              <a:buNone/>
            </a:pPr>
            <a:r>
              <a:rPr lang="en-US" sz="2800" dirty="0" smtClean="0"/>
              <a:t>     generate   ultrasonic frequency above 3000 kHz (</a:t>
            </a:r>
            <a:r>
              <a:rPr lang="en-US" sz="2800" dirty="0" err="1" smtClean="0"/>
              <a:t>ie</a:t>
            </a:r>
            <a:r>
              <a:rPr lang="en-US" sz="2800" dirty="0" smtClean="0"/>
              <a:t>. 3MHz).</a:t>
            </a:r>
          </a:p>
          <a:p>
            <a:pPr marL="609600" indent="-609600">
              <a:buFont typeface="Wingdings" pitchFamily="2" charset="2"/>
              <a:buChar char="q"/>
            </a:pPr>
            <a:r>
              <a:rPr lang="en-US" sz="2800" dirty="0" smtClean="0"/>
              <a:t>The frequency of oscillations depends on temperature.</a:t>
            </a:r>
          </a:p>
          <a:p>
            <a:pPr marL="609600" indent="-609600">
              <a:buFont typeface="Wingdings" pitchFamily="2" charset="2"/>
              <a:buChar char="q"/>
            </a:pPr>
            <a:r>
              <a:rPr lang="en-US" sz="2800" dirty="0" smtClean="0"/>
              <a:t>There will be losses of energy due to hysteresis  and eddy current.</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15</a:t>
            </a:fld>
            <a:endParaRPr lang="en-US" dirty="0"/>
          </a:p>
        </p:txBody>
      </p:sp>
      <p:sp>
        <p:nvSpPr>
          <p:cNvPr id="4" name="Title 3"/>
          <p:cNvSpPr>
            <a:spLocks noGrp="1"/>
          </p:cNvSpPr>
          <p:nvPr>
            <p:ph type="title"/>
          </p:nvPr>
        </p:nvSpPr>
        <p:spPr>
          <a:xfrm>
            <a:off x="609600" y="304800"/>
            <a:ext cx="10972800" cy="1748589"/>
          </a:xfrm>
        </p:spPr>
        <p:txBody>
          <a:bodyPr>
            <a:normAutofit/>
          </a:bodyPr>
          <a:lstStyle/>
          <a:p>
            <a:pPr algn="ctr"/>
            <a:r>
              <a:rPr lang="en-US" sz="4000" dirty="0" smtClean="0">
                <a:solidFill>
                  <a:schemeClr val="tx1"/>
                </a:solidFill>
                <a:effectLst/>
              </a:rPr>
              <a:t>Disadvantages</a:t>
            </a:r>
            <a:r>
              <a:rPr lang="en-US" sz="4000" dirty="0" smtClean="0"/>
              <a:t/>
            </a:r>
            <a:br>
              <a:rPr lang="en-US" sz="4000" dirty="0" smtClean="0"/>
            </a:br>
            <a:endParaRPr lang="en-US" dirty="0"/>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84421"/>
            <a:ext cx="10972800" cy="4322871"/>
          </a:xfrm>
        </p:spPr>
        <p:txBody>
          <a:bodyPr/>
          <a:lstStyle/>
          <a:p>
            <a:pPr algn="just">
              <a:lnSpc>
                <a:spcPct val="90000"/>
              </a:lnSpc>
              <a:buFontTx/>
              <a:buNone/>
            </a:pPr>
            <a:r>
              <a:rPr lang="en-US" sz="3200" b="1" dirty="0" smtClean="0"/>
              <a:t>Principle : Inverse </a:t>
            </a:r>
            <a:r>
              <a:rPr lang="en-US" sz="3200" b="1" dirty="0" err="1" smtClean="0"/>
              <a:t>piezo</a:t>
            </a:r>
            <a:r>
              <a:rPr lang="en-US" sz="3200" b="1" dirty="0" smtClean="0"/>
              <a:t> electric effect</a:t>
            </a:r>
          </a:p>
          <a:p>
            <a:pPr algn="just">
              <a:lnSpc>
                <a:spcPct val="90000"/>
              </a:lnSpc>
            </a:pPr>
            <a:r>
              <a:rPr lang="en-US" sz="2800" dirty="0" smtClean="0"/>
              <a:t> If mechanical pressure is applied to one pair of opposite faces of certain crystals like quartz, equal and opposite electrical charges appear across its other faces. This is called as piezo-electric effect.</a:t>
            </a:r>
          </a:p>
          <a:p>
            <a:pPr algn="just">
              <a:lnSpc>
                <a:spcPct val="90000"/>
              </a:lnSpc>
            </a:pPr>
            <a:r>
              <a:rPr lang="en-US" sz="2800" dirty="0" smtClean="0"/>
              <a:t>The converse of </a:t>
            </a:r>
            <a:r>
              <a:rPr lang="en-US" sz="2800" dirty="0" err="1" smtClean="0"/>
              <a:t>piezo</a:t>
            </a:r>
            <a:r>
              <a:rPr lang="en-US" sz="2800" dirty="0" smtClean="0"/>
              <a:t> electric effect is also true.</a:t>
            </a:r>
          </a:p>
          <a:p>
            <a:pPr algn="just">
              <a:lnSpc>
                <a:spcPct val="90000"/>
              </a:lnSpc>
            </a:pPr>
            <a:r>
              <a:rPr lang="en-US" sz="2800" dirty="0" smtClean="0"/>
              <a:t>If an electric field is applied to one pair of faces, the corresponding changes in the dimensions of the other pair of faces of the crystal are produced. This is known as </a:t>
            </a:r>
            <a:r>
              <a:rPr lang="en-US" sz="2800" u="sng" dirty="0" smtClean="0"/>
              <a:t>inverse </a:t>
            </a:r>
            <a:r>
              <a:rPr lang="en-US" sz="2800" u="sng" dirty="0" err="1" smtClean="0"/>
              <a:t>piezo</a:t>
            </a:r>
            <a:r>
              <a:rPr lang="en-US" sz="2800" u="sng" dirty="0" smtClean="0"/>
              <a:t> electric effect </a:t>
            </a:r>
            <a:r>
              <a:rPr lang="en-US" sz="2800" dirty="0" smtClean="0"/>
              <a:t>or </a:t>
            </a:r>
            <a:r>
              <a:rPr lang="en-US" sz="2800" u="sng" dirty="0" smtClean="0"/>
              <a:t>electrostriction</a:t>
            </a:r>
            <a:r>
              <a:rPr lang="en-US" sz="2800" dirty="0" smtClean="0"/>
              <a:t>.</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16</a:t>
            </a:fld>
            <a:endParaRPr lang="en-US" dirty="0"/>
          </a:p>
        </p:txBody>
      </p:sp>
      <p:sp>
        <p:nvSpPr>
          <p:cNvPr id="4" name="Title 3"/>
          <p:cNvSpPr>
            <a:spLocks noGrp="1"/>
          </p:cNvSpPr>
          <p:nvPr>
            <p:ph type="title"/>
          </p:nvPr>
        </p:nvSpPr>
        <p:spPr>
          <a:xfrm>
            <a:off x="609600" y="545432"/>
            <a:ext cx="10972800" cy="872205"/>
          </a:xfrm>
        </p:spPr>
        <p:txBody>
          <a:bodyPr>
            <a:normAutofit fontScale="90000"/>
          </a:bodyPr>
          <a:lstStyle/>
          <a:p>
            <a:pPr algn="ctr"/>
            <a:r>
              <a:rPr lang="en-US" sz="4400" dirty="0" smtClean="0">
                <a:solidFill>
                  <a:schemeClr val="tx1"/>
                </a:solidFill>
                <a:effectLst/>
              </a:rPr>
              <a:t>Piezo Electric Generator or</a:t>
            </a:r>
            <a:br>
              <a:rPr lang="en-US" sz="4400" dirty="0" smtClean="0">
                <a:solidFill>
                  <a:schemeClr val="tx1"/>
                </a:solidFill>
                <a:effectLst/>
              </a:rPr>
            </a:br>
            <a:r>
              <a:rPr lang="en-US" sz="4400" dirty="0" smtClean="0">
                <a:solidFill>
                  <a:schemeClr val="tx1"/>
                </a:solidFill>
                <a:effectLst/>
              </a:rPr>
              <a:t> Oscillator </a:t>
            </a:r>
            <a:endParaRPr lang="en-US" sz="44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circuit diagram is shown in Figure</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17</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Construction</a:t>
            </a:r>
            <a:endParaRPr lang="en-US" sz="4000" dirty="0">
              <a:solidFill>
                <a:schemeClr val="tx1"/>
              </a:solidFill>
              <a:effectLst/>
            </a:endParaRPr>
          </a:p>
        </p:txBody>
      </p:sp>
      <p:sp>
        <p:nvSpPr>
          <p:cNvPr id="5" name="Rectangle 4"/>
          <p:cNvSpPr/>
          <p:nvPr/>
        </p:nvSpPr>
        <p:spPr>
          <a:xfrm>
            <a:off x="3565468" y="5678350"/>
            <a:ext cx="4320415" cy="458587"/>
          </a:xfrm>
          <a:prstGeom prst="rect">
            <a:avLst/>
          </a:prstGeom>
        </p:spPr>
        <p:txBody>
          <a:bodyPr wrap="none">
            <a:spAutoFit/>
          </a:bodyPr>
          <a:lstStyle/>
          <a:p>
            <a:pPr algn="ctr">
              <a:lnSpc>
                <a:spcPct val="80000"/>
              </a:lnSpc>
            </a:pPr>
            <a:r>
              <a:rPr lang="en-US" sz="2800" b="1" dirty="0" smtClean="0"/>
              <a:t>Piezo electric oscillator</a:t>
            </a:r>
            <a:r>
              <a:rPr lang="en-US" sz="2800" dirty="0" smtClean="0"/>
              <a:t> </a:t>
            </a:r>
          </a:p>
        </p:txBody>
      </p:sp>
      <p:pic>
        <p:nvPicPr>
          <p:cNvPr id="27650" name="Picture 2" descr="C:\Users\athar\Desktop\a.PNG"/>
          <p:cNvPicPr>
            <a:picLocks noChangeAspect="1" noChangeArrowheads="1"/>
          </p:cNvPicPr>
          <p:nvPr/>
        </p:nvPicPr>
        <p:blipFill>
          <a:blip r:embed="rId2"/>
          <a:srcRect/>
          <a:stretch>
            <a:fillRect/>
          </a:stretch>
        </p:blipFill>
        <p:spPr bwMode="auto">
          <a:xfrm>
            <a:off x="1411705" y="1985963"/>
            <a:ext cx="8839199" cy="3548563"/>
          </a:xfrm>
          <a:prstGeom prst="rect">
            <a:avLst/>
          </a:prstGeom>
          <a:noFill/>
        </p:spPr>
      </p:pic>
      <p:pic>
        <p:nvPicPr>
          <p:cNvPr id="7" name="Picture 6" descr="7894767_orig.jpeg"/>
          <p:cNvPicPr/>
          <p:nvPr/>
        </p:nvPicPr>
        <p:blipFill>
          <a:blip r:embed="rId3"/>
          <a:stretch>
            <a:fillRect/>
          </a:stretch>
        </p:blipFill>
        <p:spPr>
          <a:xfrm>
            <a:off x="10332720" y="182880"/>
            <a:ext cx="1692612" cy="1653702"/>
          </a:xfrm>
          <a:prstGeom prst="rect">
            <a:avLst/>
          </a:prstGeom>
        </p:spPr>
      </p:pic>
      <p:pic>
        <p:nvPicPr>
          <p:cNvPr id="8" name="Picture 2" descr="C:\Users\athar\Desktop\bar14.jpg"/>
          <p:cNvPicPr>
            <a:picLocks noChangeAspect="1" noChangeArrowheads="1"/>
          </p:cNvPicPr>
          <p:nvPr/>
        </p:nvPicPr>
        <p:blipFill>
          <a:blip r:embed="rId4"/>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21895"/>
            <a:ext cx="10972800" cy="5285397"/>
          </a:xfrm>
        </p:spPr>
        <p:txBody>
          <a:bodyPr>
            <a:normAutofit/>
          </a:bodyPr>
          <a:lstStyle/>
          <a:p>
            <a:pPr>
              <a:lnSpc>
                <a:spcPct val="80000"/>
              </a:lnSpc>
            </a:pPr>
            <a:r>
              <a:rPr lang="en-US" sz="2800" dirty="0" smtClean="0"/>
              <a:t>The quartz crystal is placed between two metal</a:t>
            </a:r>
          </a:p>
          <a:p>
            <a:pPr>
              <a:lnSpc>
                <a:spcPct val="80000"/>
              </a:lnSpc>
              <a:buNone/>
            </a:pPr>
            <a:r>
              <a:rPr lang="en-US" sz="2800" dirty="0" smtClean="0"/>
              <a:t>   plates A and B.</a:t>
            </a:r>
          </a:p>
          <a:p>
            <a:pPr>
              <a:lnSpc>
                <a:spcPct val="80000"/>
              </a:lnSpc>
            </a:pPr>
            <a:r>
              <a:rPr lang="en-US" sz="2800" dirty="0" smtClean="0"/>
              <a:t>The plates are connected to the primary (L3) of a transformer which is inductively coupled to the electronics oscillator.</a:t>
            </a:r>
          </a:p>
          <a:p>
            <a:pPr>
              <a:lnSpc>
                <a:spcPct val="80000"/>
              </a:lnSpc>
            </a:pPr>
            <a:r>
              <a:rPr lang="en-US" sz="2800" dirty="0" smtClean="0"/>
              <a:t>The electronic oscillator circuit is a base tuned oscillator circuit.</a:t>
            </a:r>
          </a:p>
          <a:p>
            <a:pPr>
              <a:lnSpc>
                <a:spcPct val="80000"/>
              </a:lnSpc>
            </a:pPr>
            <a:r>
              <a:rPr lang="en-US" sz="2800" dirty="0" smtClean="0"/>
              <a:t>The coils L1 and L2 of oscillator circuit are taken from the secondary of a transformer T. </a:t>
            </a:r>
          </a:p>
          <a:p>
            <a:pPr>
              <a:lnSpc>
                <a:spcPct val="80000"/>
              </a:lnSpc>
            </a:pPr>
            <a:r>
              <a:rPr lang="en-US" sz="2800" dirty="0" smtClean="0"/>
              <a:t>The collector coil L2 is inductively coupled to base coil L1. </a:t>
            </a:r>
          </a:p>
          <a:p>
            <a:pPr>
              <a:lnSpc>
                <a:spcPct val="80000"/>
              </a:lnSpc>
            </a:pPr>
            <a:r>
              <a:rPr lang="en-US" sz="2800" dirty="0" smtClean="0"/>
              <a:t>The coil L1 and variable capacitor C1 form the tank circuit of the oscillator.</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18</a:t>
            </a:fld>
            <a:endParaRPr lang="en-US" dirty="0"/>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7515" y="1347538"/>
            <a:ext cx="10972800" cy="4707881"/>
          </a:xfrm>
        </p:spPr>
        <p:txBody>
          <a:bodyPr>
            <a:normAutofit lnSpcReduction="10000"/>
          </a:bodyPr>
          <a:lstStyle/>
          <a:p>
            <a:pPr algn="just">
              <a:lnSpc>
                <a:spcPct val="90000"/>
              </a:lnSpc>
            </a:pPr>
            <a:r>
              <a:rPr lang="en-US" sz="2800" dirty="0" smtClean="0"/>
              <a:t>When H.T. battery is switched on, the oscillator</a:t>
            </a:r>
          </a:p>
          <a:p>
            <a:pPr algn="just">
              <a:lnSpc>
                <a:spcPct val="90000"/>
              </a:lnSpc>
              <a:buNone/>
            </a:pPr>
            <a:r>
              <a:rPr lang="en-US" sz="2800" dirty="0" smtClean="0"/>
              <a:t>  produces high frequency alternating voltages</a:t>
            </a:r>
          </a:p>
          <a:p>
            <a:pPr algn="just">
              <a:lnSpc>
                <a:spcPct val="90000"/>
              </a:lnSpc>
              <a:buNone/>
            </a:pPr>
            <a:r>
              <a:rPr lang="en-US" sz="2800" dirty="0" smtClean="0"/>
              <a:t>  with a frequency.</a:t>
            </a:r>
          </a:p>
          <a:p>
            <a:pPr algn="just">
              <a:lnSpc>
                <a:spcPct val="90000"/>
              </a:lnSpc>
            </a:pPr>
            <a:r>
              <a:rPr lang="en-US" sz="2800" dirty="0" smtClean="0"/>
              <a:t>Due to the transformer action, an oscillatory </a:t>
            </a:r>
            <a:r>
              <a:rPr lang="en-US" sz="2800" dirty="0" err="1" smtClean="0"/>
              <a:t>e.m.f</a:t>
            </a:r>
            <a:r>
              <a:rPr lang="en-US" sz="2800" dirty="0" smtClean="0"/>
              <a:t>. is induced in the coil L</a:t>
            </a:r>
            <a:r>
              <a:rPr lang="en-US" sz="2800" baseline="-25000" dirty="0" smtClean="0"/>
              <a:t>3</a:t>
            </a:r>
            <a:r>
              <a:rPr lang="en-US" sz="2800" dirty="0" smtClean="0"/>
              <a:t>. high frequency alternating voltages are fed on the plates A and B.</a:t>
            </a:r>
          </a:p>
          <a:p>
            <a:pPr algn="just">
              <a:lnSpc>
                <a:spcPct val="90000"/>
              </a:lnSpc>
            </a:pPr>
            <a:r>
              <a:rPr lang="en-US" sz="2800" dirty="0" smtClean="0"/>
              <a:t>Inverse </a:t>
            </a:r>
            <a:r>
              <a:rPr lang="en-US" sz="2800" dirty="0" err="1" smtClean="0"/>
              <a:t>piezo</a:t>
            </a:r>
            <a:r>
              <a:rPr lang="en-US" sz="2800" dirty="0" smtClean="0"/>
              <a:t>-electric effect takes place and the crystal contracts and expands alternatively. The crystal is set into mechanical vibrations.</a:t>
            </a:r>
          </a:p>
          <a:p>
            <a:pPr algn="just">
              <a:lnSpc>
                <a:spcPct val="90000"/>
              </a:lnSpc>
            </a:pPr>
            <a:r>
              <a:rPr lang="en-US" sz="2800" dirty="0" smtClean="0"/>
              <a:t>The frequency  of the vibration is given by</a:t>
            </a:r>
          </a:p>
          <a:p>
            <a:pPr algn="just">
              <a:lnSpc>
                <a:spcPct val="90000"/>
              </a:lnSpc>
              <a:buNone/>
            </a:pPr>
            <a:r>
              <a:rPr lang="en-US" sz="2800" dirty="0" smtClean="0"/>
              <a:t>                                        </a:t>
            </a:r>
          </a:p>
          <a:p>
            <a:pPr algn="just">
              <a:lnSpc>
                <a:spcPct val="90000"/>
              </a:lnSpc>
              <a:buNone/>
            </a:pPr>
            <a:r>
              <a:rPr lang="en-US" sz="2800" dirty="0" smtClean="0"/>
              <a:t>                                      n=</a:t>
            </a:r>
            <a:endParaRPr lang="en-US" sz="2400" dirty="0" smtClean="0"/>
          </a:p>
          <a:p>
            <a:pPr algn="just">
              <a:lnSpc>
                <a:spcPct val="90000"/>
              </a:lnSpc>
            </a:pPr>
            <a:endParaRPr lang="en-US" sz="3200" dirty="0" smtClean="0"/>
          </a:p>
          <a:p>
            <a:pPr algn="just">
              <a:lnSpc>
                <a:spcPct val="90000"/>
              </a:lnSpc>
            </a:pPr>
            <a:endParaRPr lang="en-US" sz="3200" dirty="0" smtClean="0"/>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19</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Working</a:t>
            </a:r>
            <a:endParaRPr lang="en-US" sz="4000" dirty="0">
              <a:solidFill>
                <a:schemeClr val="tx1"/>
              </a:solidFill>
              <a:effectLst/>
            </a:endParaRPr>
          </a:p>
        </p:txBody>
      </p:sp>
      <p:pic>
        <p:nvPicPr>
          <p:cNvPr id="9" name="Picture 8" descr="7894767_orig.jpeg"/>
          <p:cNvPicPr/>
          <p:nvPr/>
        </p:nvPicPr>
        <p:blipFill>
          <a:blip r:embed="rId3"/>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4"/>
          <a:srcRect/>
          <a:stretch>
            <a:fillRect/>
          </a:stretch>
        </p:blipFill>
        <p:spPr bwMode="auto">
          <a:xfrm>
            <a:off x="-1" y="-1"/>
            <a:ext cx="9779279" cy="385011"/>
          </a:xfrm>
          <a:prstGeom prst="rect">
            <a:avLst/>
          </a:prstGeom>
          <a:noFill/>
        </p:spPr>
      </p:pic>
      <p:graphicFrame>
        <p:nvGraphicFramePr>
          <p:cNvPr id="30722" name="Object 6"/>
          <p:cNvGraphicFramePr>
            <a:graphicFrameLocks noChangeAspect="1"/>
          </p:cNvGraphicFramePr>
          <p:nvPr/>
        </p:nvGraphicFramePr>
        <p:xfrm>
          <a:off x="5661945" y="5281446"/>
          <a:ext cx="990600" cy="763587"/>
        </p:xfrm>
        <a:graphic>
          <a:graphicData uri="http://schemas.openxmlformats.org/presentationml/2006/ole">
            <p:oleObj spid="_x0000_s30722" name="Equation" r:id="rId5" imgW="609480" imgH="4698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7274586"/>
              </p:ext>
            </p:extLst>
          </p:nvPr>
        </p:nvGraphicFramePr>
        <p:xfrm>
          <a:off x="1273973" y="1263888"/>
          <a:ext cx="8660674" cy="4580252"/>
        </p:xfrm>
        <a:graphic>
          <a:graphicData uri="http://schemas.openxmlformats.org/drawingml/2006/table">
            <a:tbl>
              <a:tblPr firstRow="1" bandRow="1">
                <a:tableStyleId>{5C22544A-7EE6-4342-B048-85BDC9FD1C3A}</a:tableStyleId>
              </a:tblPr>
              <a:tblGrid>
                <a:gridCol w="4330337"/>
                <a:gridCol w="4330337"/>
              </a:tblGrid>
              <a:tr h="486972">
                <a:tc>
                  <a:txBody>
                    <a:bodyPr/>
                    <a:lstStyle/>
                    <a:p>
                      <a:pPr algn="ctr"/>
                      <a:r>
                        <a:rPr lang="en-US" sz="2000" b="1" dirty="0" smtClean="0">
                          <a:latin typeface="Cambria Math" pitchFamily="18" charset="0"/>
                          <a:ea typeface="Cambria Math" pitchFamily="18" charset="0"/>
                          <a:cs typeface="Arial" pitchFamily="34" charset="0"/>
                        </a:rPr>
                        <a:t>Name</a:t>
                      </a:r>
                      <a:endParaRPr lang="en-US" sz="2000" b="1" dirty="0">
                        <a:latin typeface="Cambria Math" pitchFamily="18" charset="0"/>
                        <a:ea typeface="Cambria Math" pitchFamily="18" charset="0"/>
                        <a:cs typeface="Arial" pitchFamily="34" charset="0"/>
                      </a:endParaRPr>
                    </a:p>
                  </a:txBody>
                  <a:tcPr/>
                </a:tc>
                <a:tc>
                  <a:txBody>
                    <a:bodyPr/>
                    <a:lstStyle/>
                    <a:p>
                      <a:pPr algn="ctr"/>
                      <a:r>
                        <a:rPr lang="en-US" sz="2000" dirty="0" smtClean="0">
                          <a:latin typeface="Cambria Math" pitchFamily="18" charset="0"/>
                          <a:ea typeface="Cambria Math" pitchFamily="18" charset="0"/>
                          <a:cs typeface="Arial" pitchFamily="34" charset="0"/>
                        </a:rPr>
                        <a:t>Roll No</a:t>
                      </a:r>
                      <a:endParaRPr lang="en-US" sz="2000" dirty="0">
                        <a:latin typeface="Cambria Math" pitchFamily="18" charset="0"/>
                        <a:ea typeface="Cambria Math" pitchFamily="18" charset="0"/>
                        <a:cs typeface="Arial" pitchFamily="34" charset="0"/>
                      </a:endParaRPr>
                    </a:p>
                  </a:txBody>
                  <a:tcPr/>
                </a:tc>
              </a:tr>
              <a:tr h="8175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Cambria Math" pitchFamily="18" charset="0"/>
                          <a:ea typeface="Cambria Math" pitchFamily="18" charset="0"/>
                          <a:cs typeface="Arial" pitchFamily="34" charset="0"/>
                        </a:rPr>
                        <a:t>Athar</a:t>
                      </a:r>
                      <a:r>
                        <a:rPr lang="en-US" sz="2400" b="1" baseline="0" dirty="0" smtClean="0">
                          <a:latin typeface="Cambria Math" pitchFamily="18" charset="0"/>
                          <a:ea typeface="Cambria Math" pitchFamily="18" charset="0"/>
                          <a:cs typeface="Arial" pitchFamily="34" charset="0"/>
                        </a:rPr>
                        <a:t> </a:t>
                      </a:r>
                      <a:r>
                        <a:rPr lang="en-US" sz="2400" b="1" baseline="0" dirty="0" err="1" smtClean="0">
                          <a:latin typeface="Cambria Math" pitchFamily="18" charset="0"/>
                          <a:ea typeface="Cambria Math" pitchFamily="18" charset="0"/>
                          <a:cs typeface="Arial" pitchFamily="34" charset="0"/>
                        </a:rPr>
                        <a:t>Baig</a:t>
                      </a:r>
                      <a:endParaRPr lang="en-US" sz="2400" b="1" dirty="0" smtClean="0">
                        <a:latin typeface="Cambria Math" pitchFamily="18" charset="0"/>
                        <a:ea typeface="Cambria Math" pitchFamily="18" charset="0"/>
                        <a:cs typeface="Arial" pitchFamily="34" charset="0"/>
                      </a:endParaRPr>
                    </a:p>
                    <a:p>
                      <a:pPr algn="l"/>
                      <a:endParaRPr lang="en-US" sz="2400" b="1" dirty="0">
                        <a:latin typeface="Cambria Math" pitchFamily="18" charset="0"/>
                        <a:ea typeface="Cambria Math" pitchFamily="18" charset="0"/>
                        <a:cs typeface="Arial" pitchFamily="34" charset="0"/>
                      </a:endParaRPr>
                    </a:p>
                  </a:txBody>
                  <a:tcPr/>
                </a:tc>
                <a:tc>
                  <a:txBody>
                    <a:bodyPr/>
                    <a:lstStyle/>
                    <a:p>
                      <a:pPr algn="ctr"/>
                      <a:r>
                        <a:rPr lang="en-US" sz="2400" b="1" dirty="0" smtClean="0">
                          <a:latin typeface="Cambria Math" pitchFamily="18" charset="0"/>
                          <a:ea typeface="Cambria Math" pitchFamily="18" charset="0"/>
                          <a:cs typeface="Arial" pitchFamily="34" charset="0"/>
                        </a:rPr>
                        <a:t>10EL40</a:t>
                      </a:r>
                      <a:endParaRPr lang="en-US" sz="2400" b="1" dirty="0">
                        <a:latin typeface="Cambria Math" pitchFamily="18" charset="0"/>
                        <a:ea typeface="Cambria Math" pitchFamily="18" charset="0"/>
                        <a:cs typeface="Arial" pitchFamily="34" charset="0"/>
                      </a:endParaRPr>
                    </a:p>
                  </a:txBody>
                  <a:tcPr/>
                </a:tc>
              </a:tr>
              <a:tr h="817580">
                <a:tc>
                  <a:txBody>
                    <a:bodyPr/>
                    <a:lstStyle/>
                    <a:p>
                      <a:pPr algn="l"/>
                      <a:r>
                        <a:rPr lang="en-US" sz="2400" b="1" dirty="0" smtClean="0">
                          <a:latin typeface="Cambria Math" pitchFamily="18" charset="0"/>
                          <a:ea typeface="Cambria Math" pitchFamily="18" charset="0"/>
                          <a:cs typeface="Arial" pitchFamily="34" charset="0"/>
                        </a:rPr>
                        <a:t>Muhammad </a:t>
                      </a:r>
                      <a:r>
                        <a:rPr lang="en-US" sz="2400" b="1" dirty="0" err="1" smtClean="0">
                          <a:latin typeface="Cambria Math" pitchFamily="18" charset="0"/>
                          <a:ea typeface="Cambria Math" pitchFamily="18" charset="0"/>
                          <a:cs typeface="Arial" pitchFamily="34" charset="0"/>
                        </a:rPr>
                        <a:t>Faheem</a:t>
                      </a:r>
                      <a:endParaRPr lang="en-US" sz="2400" b="1" dirty="0">
                        <a:latin typeface="Cambria Math" pitchFamily="18" charset="0"/>
                        <a:ea typeface="Cambria Math" pitchFamily="18" charset="0"/>
                        <a:cs typeface="Arial" pitchFamily="34" charset="0"/>
                      </a:endParaRPr>
                    </a:p>
                  </a:txBody>
                  <a:tcPr/>
                </a:tc>
                <a:tc>
                  <a:txBody>
                    <a:bodyPr/>
                    <a:lstStyle/>
                    <a:p>
                      <a:pPr algn="ctr"/>
                      <a:r>
                        <a:rPr lang="en-US" sz="2400" b="1" dirty="0" smtClean="0">
                          <a:latin typeface="Cambria Math" pitchFamily="18" charset="0"/>
                          <a:ea typeface="Cambria Math" pitchFamily="18" charset="0"/>
                          <a:cs typeface="Arial" pitchFamily="34" charset="0"/>
                        </a:rPr>
                        <a:t>10EL38</a:t>
                      </a:r>
                      <a:endParaRPr lang="en-US" sz="2400" b="1" dirty="0">
                        <a:latin typeface="Cambria Math" pitchFamily="18" charset="0"/>
                        <a:ea typeface="Cambria Math" pitchFamily="18" charset="0"/>
                        <a:cs typeface="Arial" pitchFamily="34" charset="0"/>
                      </a:endParaRPr>
                    </a:p>
                  </a:txBody>
                  <a:tcPr/>
                </a:tc>
              </a:tr>
              <a:tr h="817580">
                <a:tc>
                  <a:txBody>
                    <a:bodyPr/>
                    <a:lstStyle/>
                    <a:p>
                      <a:pPr algn="l"/>
                      <a:r>
                        <a:rPr lang="en-US" sz="2400" b="1" dirty="0" err="1" smtClean="0">
                          <a:latin typeface="Cambria Math" pitchFamily="18" charset="0"/>
                          <a:ea typeface="Cambria Math" pitchFamily="18" charset="0"/>
                          <a:cs typeface="Arial" pitchFamily="34" charset="0"/>
                        </a:rPr>
                        <a:t>Tassawar</a:t>
                      </a:r>
                      <a:r>
                        <a:rPr lang="en-US" sz="2400" b="1" baseline="0" dirty="0" smtClean="0">
                          <a:latin typeface="Cambria Math" pitchFamily="18" charset="0"/>
                          <a:ea typeface="Cambria Math" pitchFamily="18" charset="0"/>
                          <a:cs typeface="Arial" pitchFamily="34" charset="0"/>
                        </a:rPr>
                        <a:t> </a:t>
                      </a:r>
                      <a:r>
                        <a:rPr lang="en-US" sz="2400" b="1" baseline="0" dirty="0" err="1" smtClean="0">
                          <a:latin typeface="Cambria Math" pitchFamily="18" charset="0"/>
                          <a:ea typeface="Cambria Math" pitchFamily="18" charset="0"/>
                          <a:cs typeface="Arial" pitchFamily="34" charset="0"/>
                        </a:rPr>
                        <a:t>Javed</a:t>
                      </a:r>
                      <a:endParaRPr lang="en-US" sz="2400" b="1" dirty="0">
                        <a:latin typeface="Cambria Math" pitchFamily="18" charset="0"/>
                        <a:ea typeface="Cambria Math" pitchFamily="18" charset="0"/>
                        <a:cs typeface="Arial" pitchFamily="34" charset="0"/>
                      </a:endParaRPr>
                    </a:p>
                  </a:txBody>
                  <a:tcPr/>
                </a:tc>
                <a:tc>
                  <a:txBody>
                    <a:bodyPr/>
                    <a:lstStyle/>
                    <a:p>
                      <a:pPr algn="ctr"/>
                      <a:r>
                        <a:rPr lang="en-US" sz="2400" b="1" dirty="0" smtClean="0">
                          <a:latin typeface="Cambria Math" pitchFamily="18" charset="0"/>
                          <a:ea typeface="Cambria Math" pitchFamily="18" charset="0"/>
                          <a:cs typeface="Arial" pitchFamily="34" charset="0"/>
                        </a:rPr>
                        <a:t>10EL44</a:t>
                      </a:r>
                      <a:endParaRPr lang="en-US" sz="2400" b="1" dirty="0">
                        <a:latin typeface="Cambria Math" pitchFamily="18" charset="0"/>
                        <a:ea typeface="Cambria Math" pitchFamily="18" charset="0"/>
                        <a:cs typeface="Arial" pitchFamily="34" charset="0"/>
                      </a:endParaRPr>
                    </a:p>
                  </a:txBody>
                  <a:tcPr/>
                </a:tc>
              </a:tr>
              <a:tr h="817580">
                <a:tc>
                  <a:txBody>
                    <a:bodyPr/>
                    <a:lstStyle/>
                    <a:p>
                      <a:pPr algn="l"/>
                      <a:r>
                        <a:rPr lang="en-US" sz="2400" b="1" dirty="0" smtClean="0">
                          <a:latin typeface="Cambria Math" pitchFamily="18" charset="0"/>
                          <a:ea typeface="Cambria Math" pitchFamily="18" charset="0"/>
                          <a:cs typeface="Arial" pitchFamily="34" charset="0"/>
                        </a:rPr>
                        <a:t>Tayyaba</a:t>
                      </a:r>
                      <a:r>
                        <a:rPr lang="en-US" sz="2400" b="1" baseline="0" dirty="0" smtClean="0">
                          <a:latin typeface="Cambria Math" pitchFamily="18" charset="0"/>
                          <a:ea typeface="Cambria Math" pitchFamily="18" charset="0"/>
                          <a:cs typeface="Arial" pitchFamily="34" charset="0"/>
                        </a:rPr>
                        <a:t> Abbas</a:t>
                      </a:r>
                      <a:endParaRPr lang="en-US" sz="2400" b="1" dirty="0">
                        <a:latin typeface="Cambria Math" pitchFamily="18" charset="0"/>
                        <a:ea typeface="Cambria Math" pitchFamily="18" charset="0"/>
                        <a:cs typeface="Arial" pitchFamily="34" charset="0"/>
                      </a:endParaRPr>
                    </a:p>
                  </a:txBody>
                  <a:tcPr/>
                </a:tc>
                <a:tc>
                  <a:txBody>
                    <a:bodyPr/>
                    <a:lstStyle/>
                    <a:p>
                      <a:pPr algn="ctr"/>
                      <a:r>
                        <a:rPr lang="en-US" sz="2400" b="1" dirty="0" smtClean="0">
                          <a:latin typeface="Cambria Math" pitchFamily="18" charset="0"/>
                          <a:ea typeface="Cambria Math" pitchFamily="18" charset="0"/>
                          <a:cs typeface="Arial" pitchFamily="34" charset="0"/>
                        </a:rPr>
                        <a:t>10EL09</a:t>
                      </a:r>
                      <a:endParaRPr lang="en-US" sz="2400" b="1" dirty="0">
                        <a:latin typeface="Cambria Math" pitchFamily="18" charset="0"/>
                        <a:ea typeface="Cambria Math" pitchFamily="18" charset="0"/>
                        <a:cs typeface="Arial" pitchFamily="34" charset="0"/>
                      </a:endParaRPr>
                    </a:p>
                  </a:txBody>
                  <a:tcPr/>
                </a:tc>
              </a:tr>
              <a:tr h="817580">
                <a:tc>
                  <a:txBody>
                    <a:bodyPr/>
                    <a:lstStyle/>
                    <a:p>
                      <a:pPr algn="l"/>
                      <a:r>
                        <a:rPr lang="en-US" sz="2400" b="1" dirty="0" err="1" smtClean="0">
                          <a:latin typeface="Cambria Math" pitchFamily="18" charset="0"/>
                          <a:ea typeface="Cambria Math" pitchFamily="18" charset="0"/>
                          <a:cs typeface="Arial" pitchFamily="34" charset="0"/>
                        </a:rPr>
                        <a:t>Sadia</a:t>
                      </a:r>
                      <a:r>
                        <a:rPr lang="en-US" sz="2400" b="1" dirty="0" smtClean="0">
                          <a:latin typeface="Cambria Math" pitchFamily="18" charset="0"/>
                          <a:ea typeface="Cambria Math" pitchFamily="18" charset="0"/>
                          <a:cs typeface="Arial" pitchFamily="34" charset="0"/>
                        </a:rPr>
                        <a:t> </a:t>
                      </a:r>
                      <a:r>
                        <a:rPr lang="en-US" sz="2400" b="1" dirty="0" err="1" smtClean="0">
                          <a:latin typeface="Cambria Math" pitchFamily="18" charset="0"/>
                          <a:ea typeface="Cambria Math" pitchFamily="18" charset="0"/>
                          <a:cs typeface="Arial" pitchFamily="34" charset="0"/>
                        </a:rPr>
                        <a:t>Imtiaz</a:t>
                      </a:r>
                      <a:endParaRPr lang="en-US" sz="2400" b="1" dirty="0">
                        <a:latin typeface="Cambria Math" pitchFamily="18" charset="0"/>
                        <a:ea typeface="Cambria Math" pitchFamily="18" charset="0"/>
                        <a:cs typeface="Arial" pitchFamily="34" charset="0"/>
                      </a:endParaRPr>
                    </a:p>
                  </a:txBody>
                  <a:tcPr/>
                </a:tc>
                <a:tc>
                  <a:txBody>
                    <a:bodyPr/>
                    <a:lstStyle/>
                    <a:p>
                      <a:pPr algn="ctr"/>
                      <a:r>
                        <a:rPr lang="en-US" sz="2400" b="1" dirty="0" smtClean="0">
                          <a:latin typeface="Cambria Math" pitchFamily="18" charset="0"/>
                          <a:ea typeface="Cambria Math" pitchFamily="18" charset="0"/>
                          <a:cs typeface="Arial" pitchFamily="34" charset="0"/>
                        </a:rPr>
                        <a:t>10EL37</a:t>
                      </a:r>
                      <a:endParaRPr lang="en-US" sz="2400" b="1" dirty="0">
                        <a:latin typeface="Cambria Math" pitchFamily="18" charset="0"/>
                        <a:ea typeface="Cambria Math" pitchFamily="18" charset="0"/>
                        <a:cs typeface="Arial" pitchFamily="34" charset="0"/>
                      </a:endParaRPr>
                    </a:p>
                  </a:txBody>
                  <a:tcPr/>
                </a:tc>
              </a:tr>
            </a:tbl>
          </a:graphicData>
        </a:graphic>
      </p:graphicFrame>
      <p:sp>
        <p:nvSpPr>
          <p:cNvPr id="3" name="Slide Number Placeholder 2"/>
          <p:cNvSpPr>
            <a:spLocks noGrp="1"/>
          </p:cNvSpPr>
          <p:nvPr>
            <p:ph type="sldNum" sz="quarter" idx="12"/>
          </p:nvPr>
        </p:nvSpPr>
        <p:spPr/>
        <p:txBody>
          <a:bodyPr/>
          <a:lstStyle/>
          <a:p>
            <a:fld id="{B98EAD5E-02AD-4EFC-A482-0188444CDBB3}" type="slidenum">
              <a:rPr lang="en-US" sz="1400" smtClean="0">
                <a:latin typeface="Arial Black" pitchFamily="34" charset="0"/>
              </a:rPr>
              <a:pPr/>
              <a:t>2</a:t>
            </a:fld>
            <a:endParaRPr lang="en-US" sz="1400" dirty="0">
              <a:latin typeface="Arial Black" pitchFamily="34" charset="0"/>
            </a:endParaRPr>
          </a:p>
        </p:txBody>
      </p:sp>
      <p:sp>
        <p:nvSpPr>
          <p:cNvPr id="2" name="Title 1"/>
          <p:cNvSpPr>
            <a:spLocks noGrp="1"/>
          </p:cNvSpPr>
          <p:nvPr>
            <p:ph type="title"/>
          </p:nvPr>
        </p:nvSpPr>
        <p:spPr>
          <a:xfrm>
            <a:off x="0" y="0"/>
            <a:ext cx="12192000" cy="1632857"/>
          </a:xfrm>
        </p:spPr>
        <p:txBody>
          <a:bodyPr>
            <a:normAutofit/>
          </a:bodyPr>
          <a:lstStyle/>
          <a:p>
            <a:pPr algn="ctr"/>
            <a:r>
              <a:rPr lang="en-US" sz="4400" b="1" dirty="0" smtClean="0">
                <a:solidFill>
                  <a:schemeClr val="tx1"/>
                </a:solidFill>
                <a:effectLst/>
                <a:latin typeface="Cambria Math" pitchFamily="18" charset="0"/>
                <a:ea typeface="Cambria Math" pitchFamily="18" charset="0"/>
                <a:cs typeface="Arial" pitchFamily="34" charset="0"/>
              </a:rPr>
              <a:t>GROUP MEMBERS</a:t>
            </a:r>
            <a:endParaRPr lang="en-US" sz="4400" b="1" dirty="0">
              <a:solidFill>
                <a:schemeClr val="accent2">
                  <a:lumMod val="75000"/>
                </a:schemeClr>
              </a:solidFill>
              <a:effectLst/>
              <a:latin typeface="Cambria Math" pitchFamily="18" charset="0"/>
              <a:ea typeface="Cambria Math" pitchFamily="18" charset="0"/>
            </a:endParaRPr>
          </a:p>
        </p:txBody>
      </p:sp>
      <p:pic>
        <p:nvPicPr>
          <p:cNvPr id="7" name="Picture 6" descr="7894767_orig.jpeg"/>
          <p:cNvPicPr/>
          <p:nvPr/>
        </p:nvPicPr>
        <p:blipFill>
          <a:blip r:embed="rId3"/>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4"/>
          <a:srcRect/>
          <a:stretch>
            <a:fillRect/>
          </a:stretch>
        </p:blipFill>
        <p:spPr bwMode="auto">
          <a:xfrm>
            <a:off x="-1" y="-1"/>
            <a:ext cx="9779279" cy="385011"/>
          </a:xfrm>
          <a:prstGeom prst="rect">
            <a:avLst/>
          </a:prstGeom>
          <a:noFill/>
        </p:spPr>
      </p:pic>
    </p:spTree>
    <p:extLst>
      <p:ext uri="{BB962C8B-B14F-4D97-AF65-F5344CB8AC3E}">
        <p14:creationId xmlns:p14="http://schemas.microsoft.com/office/powerpoint/2010/main" xmlns="" val="285472573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10972800" cy="5092892"/>
          </a:xfrm>
        </p:spPr>
        <p:txBody>
          <a:bodyPr>
            <a:normAutofit/>
          </a:bodyPr>
          <a:lstStyle/>
          <a:p>
            <a:pPr>
              <a:buNone/>
            </a:pPr>
            <a:r>
              <a:rPr lang="en-US" sz="2800" dirty="0" smtClean="0"/>
              <a:t>where P   =  1,2,3,4 … etc.  for fundamental, first over tone, second over tone etc.,</a:t>
            </a:r>
          </a:p>
          <a:p>
            <a:pPr>
              <a:buNone/>
            </a:pPr>
            <a:r>
              <a:rPr lang="en-US" sz="2800" dirty="0" smtClean="0"/>
              <a:t>Y = Young’s modulus of the crystal and </a:t>
            </a:r>
          </a:p>
          <a:p>
            <a:pPr>
              <a:buNone/>
            </a:pPr>
            <a:r>
              <a:rPr lang="en-US" sz="2800" dirty="0" smtClean="0"/>
              <a:t>ρ = density of the crystal.</a:t>
            </a:r>
          </a:p>
          <a:p>
            <a:pPr algn="just"/>
            <a:r>
              <a:rPr lang="en-US" sz="3000" dirty="0" smtClean="0"/>
              <a:t>The variable condenser C</a:t>
            </a:r>
            <a:r>
              <a:rPr lang="en-US" sz="3000" baseline="-25000" dirty="0" smtClean="0"/>
              <a:t>1</a:t>
            </a:r>
            <a:r>
              <a:rPr lang="en-US" sz="3000" dirty="0" smtClean="0"/>
              <a:t> is adjusted such that the frequency of the applied AC voltage is equal to the natural frequency of the quartz crystal, and thus resonance takes place. </a:t>
            </a:r>
          </a:p>
          <a:p>
            <a:pPr algn="just"/>
            <a:r>
              <a:rPr lang="en-US" sz="3000" dirty="0" smtClean="0"/>
              <a:t>The vibrating crystal produces longitudinal ultrasonic waves of large amplitude.</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20</a:t>
            </a:fld>
            <a:endParaRPr lang="en-US" dirty="0"/>
          </a:p>
        </p:txBody>
      </p:sp>
      <p:pic>
        <p:nvPicPr>
          <p:cNvPr id="7" name="Picture 6"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83368"/>
            <a:ext cx="10972800" cy="4026570"/>
          </a:xfrm>
        </p:spPr>
        <p:txBody>
          <a:bodyPr/>
          <a:lstStyle/>
          <a:p>
            <a:pPr>
              <a:buNone/>
            </a:pPr>
            <a:endParaRPr lang="en-US" sz="2800" dirty="0" smtClean="0"/>
          </a:p>
          <a:p>
            <a:r>
              <a:rPr lang="en-US" sz="2800" dirty="0" smtClean="0"/>
              <a:t>Ultrasonic frequencies as high as 5 x 108Hz or 500 MHz can be obtained with this arrangement.</a:t>
            </a:r>
          </a:p>
          <a:p>
            <a:r>
              <a:rPr lang="en-US" sz="2800" dirty="0" smtClean="0"/>
              <a:t>The output of this oscillator is very high.</a:t>
            </a:r>
          </a:p>
          <a:p>
            <a:r>
              <a:rPr lang="en-US" sz="2800" dirty="0" smtClean="0"/>
              <a:t>It is not affected by temperature and humidity.</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21</a:t>
            </a:fld>
            <a:endParaRPr lang="en-US" dirty="0"/>
          </a:p>
        </p:txBody>
      </p:sp>
      <p:sp>
        <p:nvSpPr>
          <p:cNvPr id="4" name="Title 3"/>
          <p:cNvSpPr>
            <a:spLocks noGrp="1"/>
          </p:cNvSpPr>
          <p:nvPr>
            <p:ph type="title"/>
          </p:nvPr>
        </p:nvSpPr>
        <p:spPr>
          <a:xfrm>
            <a:off x="529389" y="288758"/>
            <a:ext cx="10972800" cy="1347537"/>
          </a:xfrm>
        </p:spPr>
        <p:txBody>
          <a:bodyPr>
            <a:normAutofit/>
          </a:bodyPr>
          <a:lstStyle/>
          <a:p>
            <a:pPr algn="ctr"/>
            <a:r>
              <a:rPr lang="en-US" sz="4000" dirty="0" smtClean="0">
                <a:solidFill>
                  <a:schemeClr val="tx1"/>
                </a:solidFill>
                <a:effectLst/>
              </a:rPr>
              <a:t>Advantages</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96717"/>
            <a:ext cx="10972800" cy="4210576"/>
          </a:xfrm>
        </p:spPr>
        <p:txBody>
          <a:bodyPr/>
          <a:lstStyle/>
          <a:p>
            <a:r>
              <a:rPr lang="en-US" sz="2800" dirty="0" smtClean="0"/>
              <a:t>The cost of </a:t>
            </a:r>
            <a:r>
              <a:rPr lang="en-US" sz="2800" dirty="0" err="1" smtClean="0"/>
              <a:t>piezo</a:t>
            </a:r>
            <a:r>
              <a:rPr lang="en-US" sz="2800" dirty="0" smtClean="0"/>
              <a:t> electric quartz is very high</a:t>
            </a:r>
          </a:p>
          <a:p>
            <a:r>
              <a:rPr lang="en-US" sz="2800" dirty="0" smtClean="0"/>
              <a:t>The cutting  and shaping of quartz  crystal are very complex.</a:t>
            </a:r>
          </a:p>
          <a:p>
            <a:endParaRPr lang="en-US" dirty="0"/>
          </a:p>
        </p:txBody>
      </p:sp>
      <p:sp>
        <p:nvSpPr>
          <p:cNvPr id="3" name="Slide Number Placeholder 2"/>
          <p:cNvSpPr>
            <a:spLocks noGrp="1"/>
          </p:cNvSpPr>
          <p:nvPr>
            <p:ph type="sldNum" sz="quarter" idx="12"/>
          </p:nvPr>
        </p:nvSpPr>
        <p:spPr/>
        <p:txBody>
          <a:bodyPr/>
          <a:lstStyle/>
          <a:p>
            <a:fld id="{B98EAD5E-02AD-4EFC-A482-0188444CDBB3}" type="slidenum">
              <a:rPr lang="en-US" smtClean="0"/>
              <a:pPr/>
              <a:t>22</a:t>
            </a:fld>
            <a:endParaRPr lang="en-US" dirty="0"/>
          </a:p>
        </p:txBody>
      </p:sp>
      <p:sp>
        <p:nvSpPr>
          <p:cNvPr id="4" name="Title 3"/>
          <p:cNvSpPr>
            <a:spLocks noGrp="1"/>
          </p:cNvSpPr>
          <p:nvPr>
            <p:ph type="title"/>
          </p:nvPr>
        </p:nvSpPr>
        <p:spPr>
          <a:xfrm>
            <a:off x="561474" y="515270"/>
            <a:ext cx="10972800" cy="1143000"/>
          </a:xfrm>
        </p:spPr>
        <p:txBody>
          <a:bodyPr>
            <a:normAutofit/>
          </a:bodyPr>
          <a:lstStyle/>
          <a:p>
            <a:pPr algn="ctr"/>
            <a:r>
              <a:rPr lang="en-US" sz="4000" dirty="0" smtClean="0">
                <a:solidFill>
                  <a:schemeClr val="tx1"/>
                </a:solidFill>
                <a:effectLst/>
              </a:rPr>
              <a:t>Disadvantages</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b="1" dirty="0" smtClean="0"/>
          </a:p>
          <a:p>
            <a:pPr>
              <a:buNone/>
            </a:pPr>
            <a:r>
              <a:rPr lang="en-US" sz="2400" dirty="0" smtClean="0"/>
              <a:t>(1)Detection of flaws in metals (Non Destructive Testing –NDT</a:t>
            </a:r>
            <a:r>
              <a:rPr lang="en-US" sz="2400" i="1" dirty="0" smtClean="0"/>
              <a:t>)</a:t>
            </a:r>
          </a:p>
          <a:p>
            <a:pPr>
              <a:buNone/>
            </a:pPr>
            <a:r>
              <a:rPr lang="en-US" sz="2400" dirty="0" smtClean="0"/>
              <a:t>(2) Ultrasonic Drilling </a:t>
            </a:r>
          </a:p>
          <a:p>
            <a:pPr>
              <a:buNone/>
            </a:pPr>
            <a:r>
              <a:rPr lang="en-US" sz="2400" dirty="0" smtClean="0"/>
              <a:t>(3) Ultrasonic welding </a:t>
            </a:r>
          </a:p>
          <a:p>
            <a:pPr>
              <a:buNone/>
            </a:pPr>
            <a:r>
              <a:rPr lang="en-US" sz="2400" dirty="0" smtClean="0"/>
              <a:t>(4) Ultrasonic soldering </a:t>
            </a:r>
          </a:p>
          <a:p>
            <a:pPr>
              <a:buNone/>
            </a:pPr>
            <a:r>
              <a:rPr lang="en-US" sz="2400" dirty="0" smtClean="0"/>
              <a:t>(5) Ultrasonic cutting and machining</a:t>
            </a:r>
          </a:p>
          <a:p>
            <a:pPr>
              <a:buNone/>
            </a:pPr>
            <a:r>
              <a:rPr lang="en-US" sz="2400" dirty="0" smtClean="0"/>
              <a:t>(6) Ultrasonic cleaning       </a:t>
            </a:r>
          </a:p>
          <a:p>
            <a:pPr>
              <a:buNone/>
            </a:pPr>
            <a:r>
              <a:rPr lang="en-US" sz="2400" dirty="0" smtClean="0"/>
              <a:t>(7) SONAR </a:t>
            </a:r>
          </a:p>
        </p:txBody>
      </p:sp>
      <p:sp>
        <p:nvSpPr>
          <p:cNvPr id="3" name="Slide Number Placeholder 2"/>
          <p:cNvSpPr>
            <a:spLocks noGrp="1"/>
          </p:cNvSpPr>
          <p:nvPr>
            <p:ph type="sldNum" sz="quarter" idx="12"/>
          </p:nvPr>
        </p:nvSpPr>
        <p:spPr/>
        <p:txBody>
          <a:bodyPr/>
          <a:lstStyle/>
          <a:p>
            <a:fld id="{B98EAD5E-02AD-4EFC-A482-0188444CDBB3}" type="slidenum">
              <a:rPr lang="en-US" smtClean="0"/>
              <a:pPr/>
              <a:t>23</a:t>
            </a:fld>
            <a:endParaRPr lang="en-US" dirty="0"/>
          </a:p>
        </p:txBody>
      </p:sp>
      <p:sp>
        <p:nvSpPr>
          <p:cNvPr id="4" name="Title 3"/>
          <p:cNvSpPr>
            <a:spLocks noGrp="1"/>
          </p:cNvSpPr>
          <p:nvPr>
            <p:ph type="title"/>
          </p:nvPr>
        </p:nvSpPr>
        <p:spPr>
          <a:xfrm>
            <a:off x="609600" y="481262"/>
            <a:ext cx="10972800" cy="1122949"/>
          </a:xfrm>
        </p:spPr>
        <p:txBody>
          <a:bodyPr>
            <a:normAutofit fontScale="90000"/>
          </a:bodyPr>
          <a:lstStyle/>
          <a:p>
            <a:pPr algn="ctr"/>
            <a:r>
              <a:rPr lang="en-US" sz="4400" dirty="0" smtClean="0"/>
              <a:t/>
            </a:r>
            <a:br>
              <a:rPr lang="en-US" sz="4400" dirty="0" smtClean="0"/>
            </a:br>
            <a:r>
              <a:rPr lang="en-US" sz="4400" dirty="0" smtClean="0">
                <a:solidFill>
                  <a:schemeClr val="tx1"/>
                </a:solidFill>
                <a:effectLst/>
              </a:rPr>
              <a:t>Applications of Ultrasonic</a:t>
            </a:r>
            <a:br>
              <a:rPr lang="en-US" sz="4400" dirty="0" smtClean="0">
                <a:solidFill>
                  <a:schemeClr val="tx1"/>
                </a:solidFill>
                <a:effectLst/>
              </a:rPr>
            </a:br>
            <a:r>
              <a:rPr lang="en-US" sz="4400" dirty="0" smtClean="0">
                <a:solidFill>
                  <a:schemeClr val="tx1"/>
                </a:solidFill>
                <a:effectLst/>
              </a:rPr>
              <a:t> Waves in Engineering</a:t>
            </a:r>
            <a:r>
              <a:rPr lang="en-US" sz="4400" dirty="0" smtClean="0"/>
              <a:t/>
            </a:r>
            <a:br>
              <a:rPr lang="en-US" sz="4400" dirty="0" smtClean="0"/>
            </a:br>
            <a:endParaRPr lang="en-US" dirty="0"/>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48589"/>
            <a:ext cx="10972800" cy="4258703"/>
          </a:xfrm>
        </p:spPr>
        <p:txBody>
          <a:bodyPr/>
          <a:lstStyle/>
          <a:p>
            <a:endParaRPr lang="en-US" sz="2800" b="1" dirty="0" smtClean="0"/>
          </a:p>
          <a:p>
            <a:pPr>
              <a:buNone/>
            </a:pPr>
            <a:r>
              <a:rPr lang="en-US" sz="2800" dirty="0" smtClean="0"/>
              <a:t>(1)Diagnostic sonography</a:t>
            </a:r>
          </a:p>
          <a:p>
            <a:pPr>
              <a:buNone/>
            </a:pPr>
            <a:r>
              <a:rPr lang="en-US" sz="2800" dirty="0" smtClean="0"/>
              <a:t>(2)Ultrasound therapeutic applications</a:t>
            </a:r>
          </a:p>
          <a:p>
            <a:pPr>
              <a:buNone/>
            </a:pPr>
            <a:r>
              <a:rPr lang="en-US" sz="2800" dirty="0" smtClean="0"/>
              <a:t>(3)Ultrasonic blood Flow meter</a:t>
            </a:r>
          </a:p>
          <a:p>
            <a:endParaRPr lang="en-US" sz="2800" b="1" dirty="0" smtClean="0"/>
          </a:p>
        </p:txBody>
      </p:sp>
      <p:sp>
        <p:nvSpPr>
          <p:cNvPr id="3" name="Slide Number Placeholder 2"/>
          <p:cNvSpPr>
            <a:spLocks noGrp="1"/>
          </p:cNvSpPr>
          <p:nvPr>
            <p:ph type="sldNum" sz="quarter" idx="12"/>
          </p:nvPr>
        </p:nvSpPr>
        <p:spPr/>
        <p:txBody>
          <a:bodyPr/>
          <a:lstStyle/>
          <a:p>
            <a:fld id="{B98EAD5E-02AD-4EFC-A482-0188444CDBB3}" type="slidenum">
              <a:rPr lang="en-US" smtClean="0"/>
              <a:pPr/>
              <a:t>24</a:t>
            </a:fld>
            <a:endParaRPr lang="en-US" dirty="0"/>
          </a:p>
        </p:txBody>
      </p:sp>
      <p:sp>
        <p:nvSpPr>
          <p:cNvPr id="4" name="Title 3"/>
          <p:cNvSpPr>
            <a:spLocks noGrp="1"/>
          </p:cNvSpPr>
          <p:nvPr>
            <p:ph type="title"/>
          </p:nvPr>
        </p:nvSpPr>
        <p:spPr>
          <a:xfrm>
            <a:off x="609600" y="385011"/>
            <a:ext cx="10972800" cy="1475873"/>
          </a:xfrm>
        </p:spPr>
        <p:txBody>
          <a:bodyPr>
            <a:normAutofit/>
          </a:bodyPr>
          <a:lstStyle/>
          <a:p>
            <a:pPr marL="365760" indent="-256032" algn="ctr">
              <a:spcBef>
                <a:spcPts val="400"/>
              </a:spcBef>
              <a:buClr>
                <a:schemeClr val="accent1"/>
              </a:buClr>
              <a:buSzPct val="68000"/>
            </a:pPr>
            <a:r>
              <a:rPr lang="en-US" sz="4000" dirty="0" smtClean="0">
                <a:solidFill>
                  <a:schemeClr val="tx1"/>
                </a:solidFill>
                <a:effectLst/>
              </a:rPr>
              <a:t>Applications of </a:t>
            </a:r>
            <a:r>
              <a:rPr lang="en-US" sz="4000" dirty="0" err="1" smtClean="0">
                <a:solidFill>
                  <a:schemeClr val="tx1"/>
                </a:solidFill>
                <a:effectLst/>
              </a:rPr>
              <a:t>Ultrasonics</a:t>
            </a:r>
            <a:r>
              <a:rPr lang="en-US" sz="4000" dirty="0" smtClean="0">
                <a:solidFill>
                  <a:schemeClr val="tx1"/>
                </a:solidFill>
                <a:effectLst/>
              </a:rPr>
              <a:t/>
            </a:r>
            <a:br>
              <a:rPr lang="en-US" sz="4000" dirty="0" smtClean="0">
                <a:solidFill>
                  <a:schemeClr val="tx1"/>
                </a:solidFill>
                <a:effectLst/>
              </a:rPr>
            </a:br>
            <a:r>
              <a:rPr lang="en-US" sz="4000" dirty="0" smtClean="0">
                <a:solidFill>
                  <a:schemeClr val="tx1"/>
                </a:solidFill>
                <a:effectLst/>
              </a:rPr>
              <a:t> in Medicine </a:t>
            </a:r>
          </a:p>
        </p:txBody>
      </p:sp>
      <p:pic>
        <p:nvPicPr>
          <p:cNvPr id="6" name="Picture 5" descr="7894767_orig.jpeg"/>
          <p:cNvPicPr/>
          <p:nvPr/>
        </p:nvPicPr>
        <p:blipFill>
          <a:blip r:embed="rId2"/>
          <a:stretch>
            <a:fillRect/>
          </a:stretch>
        </p:blipFill>
        <p:spPr>
          <a:xfrm>
            <a:off x="10332720" y="182880"/>
            <a:ext cx="1692612" cy="1653702"/>
          </a:xfrm>
          <a:prstGeom prst="rect">
            <a:avLst/>
          </a:prstGeom>
        </p:spPr>
      </p:pic>
      <p:pic>
        <p:nvPicPr>
          <p:cNvPr id="7"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12758"/>
            <a:ext cx="10972800" cy="4194534"/>
          </a:xfrm>
        </p:spPr>
        <p:txBody>
          <a:bodyPr/>
          <a:lstStyle/>
          <a:p>
            <a:pPr>
              <a:buNone/>
            </a:pPr>
            <a:r>
              <a:rPr lang="en-US" sz="2800" dirty="0" smtClean="0"/>
              <a:t>(1) Ultrasonic guidance for the blind</a:t>
            </a:r>
          </a:p>
          <a:p>
            <a:pPr>
              <a:buNone/>
            </a:pPr>
            <a:r>
              <a:rPr lang="en-US" sz="2800" dirty="0" smtClean="0"/>
              <a:t>(2)Ultrasound in research</a:t>
            </a:r>
          </a:p>
        </p:txBody>
      </p:sp>
      <p:sp>
        <p:nvSpPr>
          <p:cNvPr id="3" name="Slide Number Placeholder 2"/>
          <p:cNvSpPr>
            <a:spLocks noGrp="1"/>
          </p:cNvSpPr>
          <p:nvPr>
            <p:ph type="sldNum" sz="quarter" idx="12"/>
          </p:nvPr>
        </p:nvSpPr>
        <p:spPr/>
        <p:txBody>
          <a:bodyPr/>
          <a:lstStyle/>
          <a:p>
            <a:fld id="{B98EAD5E-02AD-4EFC-A482-0188444CDBB3}" type="slidenum">
              <a:rPr lang="en-US" smtClean="0"/>
              <a:pPr/>
              <a:t>25</a:t>
            </a:fld>
            <a:endParaRPr lang="en-US" dirty="0"/>
          </a:p>
        </p:txBody>
      </p:sp>
      <p:sp>
        <p:nvSpPr>
          <p:cNvPr id="4" name="Title 3"/>
          <p:cNvSpPr>
            <a:spLocks noGrp="1"/>
          </p:cNvSpPr>
          <p:nvPr>
            <p:ph type="title"/>
          </p:nvPr>
        </p:nvSpPr>
        <p:spPr>
          <a:xfrm>
            <a:off x="609600" y="577516"/>
            <a:ext cx="10972800" cy="1155030"/>
          </a:xfrm>
        </p:spPr>
        <p:txBody>
          <a:bodyPr>
            <a:normAutofit fontScale="90000"/>
          </a:bodyPr>
          <a:lstStyle/>
          <a:p>
            <a:pPr marL="365760" indent="-256032" algn="ctr">
              <a:spcBef>
                <a:spcPts val="400"/>
              </a:spcBef>
              <a:buClr>
                <a:schemeClr val="accent1"/>
              </a:buClr>
              <a:buSzPct val="68000"/>
            </a:pPr>
            <a:r>
              <a:rPr lang="en-US" sz="4400" dirty="0" smtClean="0">
                <a:solidFill>
                  <a:schemeClr val="tx1"/>
                </a:solidFill>
                <a:effectLst/>
              </a:rPr>
              <a:t>Some Other Applications</a:t>
            </a:r>
            <a:br>
              <a:rPr lang="en-US" sz="4400" dirty="0" smtClean="0">
                <a:solidFill>
                  <a:schemeClr val="tx1"/>
                </a:solidFill>
                <a:effectLst/>
              </a:rPr>
            </a:br>
            <a:r>
              <a:rPr lang="en-US" sz="4400" dirty="0" smtClean="0">
                <a:solidFill>
                  <a:schemeClr val="tx1"/>
                </a:solidFill>
                <a:effectLst/>
              </a:rPr>
              <a:t> of </a:t>
            </a:r>
            <a:r>
              <a:rPr lang="en-US" sz="4400" dirty="0" err="1" smtClean="0">
                <a:solidFill>
                  <a:schemeClr val="tx1"/>
                </a:solidFill>
                <a:effectLst/>
              </a:rPr>
              <a:t>Ultrasonics</a:t>
            </a:r>
            <a:r>
              <a:rPr lang="en-US" sz="4400" dirty="0" smtClean="0">
                <a:solidFill>
                  <a:schemeClr val="tx1"/>
                </a:solidFill>
                <a:effectLst/>
              </a:rPr>
              <a:t> </a:t>
            </a: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561702" y="1737360"/>
            <a:ext cx="3069772" cy="4140926"/>
          </a:xfrm>
          <a:prstGeom prst="rect">
            <a:avLst/>
          </a:prstGeom>
        </p:spPr>
      </p:pic>
      <p:sp>
        <p:nvSpPr>
          <p:cNvPr id="3" name="Slide Number Placeholder 2"/>
          <p:cNvSpPr>
            <a:spLocks noGrp="1"/>
          </p:cNvSpPr>
          <p:nvPr>
            <p:ph type="sldNum" sz="quarter" idx="12"/>
          </p:nvPr>
        </p:nvSpPr>
        <p:spPr>
          <a:xfrm>
            <a:off x="11465527" y="6272463"/>
            <a:ext cx="487680" cy="304801"/>
          </a:xfrm>
        </p:spPr>
        <p:txBody>
          <a:bodyPr/>
          <a:lstStyle/>
          <a:p>
            <a:fld id="{B98EAD5E-02AD-4EFC-A482-0188444CDBB3}" type="slidenum">
              <a:rPr lang="en-US" smtClean="0">
                <a:latin typeface="Arial Black" pitchFamily="34" charset="0"/>
              </a:rPr>
              <a:pPr/>
              <a:t>26</a:t>
            </a:fld>
            <a:endParaRPr lang="en-US" dirty="0">
              <a:latin typeface="Arial Black" pitchFamily="34" charset="0"/>
            </a:endParaRPr>
          </a:p>
        </p:txBody>
      </p:sp>
      <p:sp>
        <p:nvSpPr>
          <p:cNvPr id="2" name="Title 1"/>
          <p:cNvSpPr>
            <a:spLocks noGrp="1"/>
          </p:cNvSpPr>
          <p:nvPr>
            <p:ph type="title"/>
          </p:nvPr>
        </p:nvSpPr>
        <p:spPr>
          <a:xfrm>
            <a:off x="1" y="783771"/>
            <a:ext cx="12192000" cy="869931"/>
          </a:xfrm>
        </p:spPr>
        <p:txBody>
          <a:bodyPr>
            <a:noAutofit/>
          </a:bodyPr>
          <a:lstStyle/>
          <a:p>
            <a:pPr marL="365760" indent="-256032" algn="ctr">
              <a:spcBef>
                <a:spcPts val="400"/>
              </a:spcBef>
              <a:buClr>
                <a:schemeClr val="accent1"/>
              </a:buClr>
              <a:buSzPct val="68000"/>
            </a:pPr>
            <a:r>
              <a:rPr lang="en-US" sz="4000" dirty="0" smtClean="0">
                <a:solidFill>
                  <a:schemeClr val="tx1"/>
                </a:solidFill>
                <a:effectLst/>
              </a:rPr>
              <a:t>THANK YOU  FOR  YOUR</a:t>
            </a:r>
            <a:br>
              <a:rPr lang="en-US" sz="4000" dirty="0" smtClean="0">
                <a:solidFill>
                  <a:schemeClr val="tx1"/>
                </a:solidFill>
                <a:effectLst/>
              </a:rPr>
            </a:br>
            <a:r>
              <a:rPr lang="en-US" sz="4000" dirty="0" smtClean="0">
                <a:solidFill>
                  <a:schemeClr val="tx1"/>
                </a:solidFill>
                <a:effectLst/>
              </a:rPr>
              <a:t>  ATTENTION</a:t>
            </a:r>
            <a:endParaRPr lang="en-US" sz="4000" dirty="0">
              <a:solidFill>
                <a:schemeClr val="tx1"/>
              </a:solidFill>
              <a:effectLst/>
            </a:endParaRPr>
          </a:p>
        </p:txBody>
      </p:sp>
      <p:sp>
        <p:nvSpPr>
          <p:cNvPr id="5" name="Horizontal Scroll 4"/>
          <p:cNvSpPr/>
          <p:nvPr/>
        </p:nvSpPr>
        <p:spPr>
          <a:xfrm>
            <a:off x="4470777" y="2455817"/>
            <a:ext cx="4947543" cy="3279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FF00"/>
                </a:solidFill>
                <a:latin typeface="Arial" pitchFamily="34" charset="0"/>
                <a:cs typeface="Arial" pitchFamily="34" charset="0"/>
              </a:rPr>
              <a:t>Any question?</a:t>
            </a:r>
            <a:endParaRPr lang="en-US" sz="3600" b="1" dirty="0">
              <a:solidFill>
                <a:srgbClr val="FFFF00"/>
              </a:solidFill>
              <a:latin typeface="Arial" pitchFamily="34" charset="0"/>
              <a:cs typeface="Arial" pitchFamily="34" charset="0"/>
            </a:endParaRPr>
          </a:p>
        </p:txBody>
      </p:sp>
      <p:pic>
        <p:nvPicPr>
          <p:cNvPr id="7" name="Picture 6" descr="7894767_orig.jpeg"/>
          <p:cNvPicPr/>
          <p:nvPr/>
        </p:nvPicPr>
        <p:blipFill>
          <a:blip r:embed="rId4"/>
          <a:stretch>
            <a:fillRect/>
          </a:stretch>
        </p:blipFill>
        <p:spPr>
          <a:xfrm>
            <a:off x="10332720" y="182880"/>
            <a:ext cx="1692612" cy="1653702"/>
          </a:xfrm>
          <a:prstGeom prst="rect">
            <a:avLst/>
          </a:prstGeom>
        </p:spPr>
      </p:pic>
      <p:pic>
        <p:nvPicPr>
          <p:cNvPr id="8" name="Picture 2" descr="C:\Users\athar\Desktop\bar14.jpg"/>
          <p:cNvPicPr>
            <a:picLocks noChangeAspect="1" noChangeArrowheads="1"/>
          </p:cNvPicPr>
          <p:nvPr/>
        </p:nvPicPr>
        <p:blipFill>
          <a:blip r:embed="rId5"/>
          <a:srcRect/>
          <a:stretch>
            <a:fillRect/>
          </a:stretch>
        </p:blipFill>
        <p:spPr bwMode="auto">
          <a:xfrm>
            <a:off x="-1" y="-1"/>
            <a:ext cx="9779279" cy="385011"/>
          </a:xfrm>
          <a:prstGeom prst="rect">
            <a:avLst/>
          </a:prstGeom>
          <a:noFill/>
        </p:spPr>
      </p:pic>
    </p:spTree>
    <p:extLst>
      <p:ext uri="{BB962C8B-B14F-4D97-AF65-F5344CB8AC3E}">
        <p14:creationId xmlns:p14="http://schemas.microsoft.com/office/powerpoint/2010/main" xmlns="" val="81391543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8EAD5E-02AD-4EFC-A482-0188444CDBB3}" type="slidenum">
              <a:rPr lang="en-US" smtClean="0"/>
              <a:pPr/>
              <a:t>27</a:t>
            </a:fld>
            <a:endParaRPr lang="en-US" dirty="0"/>
          </a:p>
        </p:txBody>
      </p:sp>
      <p:pic>
        <p:nvPicPr>
          <p:cNvPr id="36866" name="Picture 2" descr="C:\Users\athar\Desktop\slide-43-728.jpg"/>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1481570" y="6492875"/>
            <a:ext cx="487680" cy="365125"/>
          </a:xfrm>
        </p:spPr>
        <p:txBody>
          <a:bodyPr/>
          <a:lstStyle/>
          <a:p>
            <a:fld id="{B98EAD5E-02AD-4EFC-A482-0188444CDBB3}" type="slidenum">
              <a:rPr lang="en-US" sz="1400" smtClean="0"/>
              <a:pPr/>
              <a:t>3</a:t>
            </a:fld>
            <a:endParaRPr lang="en-US" sz="1400" dirty="0"/>
          </a:p>
        </p:txBody>
      </p:sp>
      <p:graphicFrame>
        <p:nvGraphicFramePr>
          <p:cNvPr id="5" name="Diagram 4"/>
          <p:cNvGraphicFramePr/>
          <p:nvPr/>
        </p:nvGraphicFramePr>
        <p:xfrm>
          <a:off x="417095" y="639455"/>
          <a:ext cx="1025090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7894767_orig.jpeg"/>
          <p:cNvPicPr/>
          <p:nvPr/>
        </p:nvPicPr>
        <p:blipFill>
          <a:blip r:embed="rId6"/>
          <a:stretch>
            <a:fillRect/>
          </a:stretch>
        </p:blipFill>
        <p:spPr>
          <a:xfrm>
            <a:off x="10332720" y="182880"/>
            <a:ext cx="1692612" cy="1653702"/>
          </a:xfrm>
          <a:prstGeom prst="rect">
            <a:avLst/>
          </a:prstGeom>
        </p:spPr>
      </p:pic>
      <p:pic>
        <p:nvPicPr>
          <p:cNvPr id="10242" name="Picture 2" descr="C:\Users\athar\Desktop\bar14.jpg"/>
          <p:cNvPicPr>
            <a:picLocks noChangeAspect="1" noChangeArrowheads="1"/>
          </p:cNvPicPr>
          <p:nvPr/>
        </p:nvPicPr>
        <p:blipFill>
          <a:blip r:embed="rId7"/>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800" b="1" dirty="0" smtClean="0"/>
              <a:t>Introduction to Ultrasonics</a:t>
            </a:r>
          </a:p>
          <a:p>
            <a:pPr algn="just"/>
            <a:r>
              <a:rPr lang="en-US" sz="2800" b="1" dirty="0" smtClean="0"/>
              <a:t>Properties of Ultrasonic waves</a:t>
            </a:r>
          </a:p>
          <a:p>
            <a:pPr algn="just"/>
            <a:r>
              <a:rPr lang="en-US" sz="2800" b="1" dirty="0" smtClean="0"/>
              <a:t>Ultrasonic Production- Magnetostriction Method</a:t>
            </a:r>
          </a:p>
          <a:p>
            <a:pPr algn="just"/>
            <a:r>
              <a:rPr lang="en-US" sz="2800" b="1" dirty="0" smtClean="0"/>
              <a:t>Ultrasonic Production- Piezo Electric Method</a:t>
            </a:r>
          </a:p>
          <a:p>
            <a:pPr algn="just"/>
            <a:r>
              <a:rPr lang="en-US" sz="2800" b="1" dirty="0" smtClean="0"/>
              <a:t>Applications of </a:t>
            </a:r>
            <a:r>
              <a:rPr lang="en-US" sz="2800" b="1" dirty="0" err="1" smtClean="0"/>
              <a:t>Ultrasonics</a:t>
            </a:r>
            <a:endParaRPr lang="en-US" sz="2800" b="1" dirty="0" smtClean="0"/>
          </a:p>
        </p:txBody>
      </p:sp>
      <p:sp>
        <p:nvSpPr>
          <p:cNvPr id="3" name="Slide Number Placeholder 2"/>
          <p:cNvSpPr>
            <a:spLocks noGrp="1"/>
          </p:cNvSpPr>
          <p:nvPr>
            <p:ph type="sldNum" sz="quarter" idx="12"/>
          </p:nvPr>
        </p:nvSpPr>
        <p:spPr/>
        <p:txBody>
          <a:bodyPr/>
          <a:lstStyle/>
          <a:p>
            <a:fld id="{B98EAD5E-02AD-4EFC-A482-0188444CDBB3}" type="slidenum">
              <a:rPr lang="en-US" smtClean="0"/>
              <a:pPr/>
              <a:t>4</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Outline</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en-US" sz="2800" dirty="0" smtClean="0"/>
              <a:t>The word </a:t>
            </a:r>
            <a:r>
              <a:rPr lang="en-US" sz="2800" u="sng" dirty="0" smtClean="0"/>
              <a:t>ultrasonic</a:t>
            </a:r>
            <a:r>
              <a:rPr lang="en-US" sz="2800" dirty="0" smtClean="0"/>
              <a:t> combines the Latin roots ultra, meaning ‘</a:t>
            </a:r>
            <a:r>
              <a:rPr lang="en-US" sz="2800" u="sng" dirty="0" smtClean="0"/>
              <a:t>beyond</a:t>
            </a:r>
            <a:r>
              <a:rPr lang="en-US" sz="2800" dirty="0" smtClean="0"/>
              <a:t>’ and sonic, or </a:t>
            </a:r>
            <a:r>
              <a:rPr lang="en-US" sz="2800" u="sng" dirty="0" smtClean="0"/>
              <a:t>sound</a:t>
            </a:r>
            <a:r>
              <a:rPr lang="en-US" sz="2800" dirty="0" smtClean="0"/>
              <a:t>.</a:t>
            </a:r>
          </a:p>
          <a:p>
            <a:pPr>
              <a:lnSpc>
                <a:spcPct val="80000"/>
              </a:lnSpc>
            </a:pPr>
            <a:r>
              <a:rPr lang="en-US" sz="2800" dirty="0" smtClean="0"/>
              <a:t>The sound waves having frequencies above the audible range i.e. above </a:t>
            </a:r>
            <a:r>
              <a:rPr lang="en-US" sz="2800" dirty="0" smtClean="0"/>
              <a:t>20kHz </a:t>
            </a:r>
            <a:r>
              <a:rPr lang="en-US" sz="2800" dirty="0" smtClean="0"/>
              <a:t>are called ultrasonic waves. </a:t>
            </a:r>
          </a:p>
          <a:p>
            <a:pPr>
              <a:lnSpc>
                <a:spcPct val="80000"/>
              </a:lnSpc>
            </a:pPr>
            <a:r>
              <a:rPr lang="en-US" sz="2800" dirty="0" smtClean="0"/>
              <a:t>Generally these waves are called as high frequency waves.</a:t>
            </a:r>
          </a:p>
          <a:p>
            <a:pPr>
              <a:lnSpc>
                <a:spcPct val="80000"/>
              </a:lnSpc>
            </a:pPr>
            <a:r>
              <a:rPr lang="en-US" sz="2800" dirty="0" smtClean="0"/>
              <a:t>The field of ultrasonics have applications for imaging, detection and navigation.  </a:t>
            </a:r>
          </a:p>
          <a:p>
            <a:pPr>
              <a:lnSpc>
                <a:spcPct val="80000"/>
              </a:lnSpc>
            </a:pPr>
            <a:r>
              <a:rPr lang="en-US" sz="2800" dirty="0" smtClean="0"/>
              <a:t>The broad sectors of society that regularly apply ultrasonic technology are the medical community, industry, the military and private citizens. </a:t>
            </a:r>
          </a:p>
        </p:txBody>
      </p:sp>
      <p:sp>
        <p:nvSpPr>
          <p:cNvPr id="3" name="Slide Number Placeholder 2"/>
          <p:cNvSpPr>
            <a:spLocks noGrp="1"/>
          </p:cNvSpPr>
          <p:nvPr>
            <p:ph type="sldNum" sz="quarter" idx="12"/>
          </p:nvPr>
        </p:nvSpPr>
        <p:spPr/>
        <p:txBody>
          <a:bodyPr/>
          <a:lstStyle/>
          <a:p>
            <a:fld id="{B98EAD5E-02AD-4EFC-A482-0188444CDBB3}" type="slidenum">
              <a:rPr lang="en-US" smtClean="0"/>
              <a:pPr/>
              <a:t>5</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Introduction to Ultrasonics</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5853" y="1481329"/>
            <a:ext cx="10876547" cy="4525963"/>
          </a:xfrm>
        </p:spPr>
        <p:txBody>
          <a:bodyPr>
            <a:normAutofit/>
          </a:bodyPr>
          <a:lstStyle/>
          <a:p>
            <a:pPr marL="624078" indent="-514350">
              <a:lnSpc>
                <a:spcPct val="80000"/>
              </a:lnSpc>
              <a:buFont typeface="+mj-lt"/>
              <a:buAutoNum type="arabicPeriod"/>
            </a:pPr>
            <a:r>
              <a:rPr lang="en-US" sz="2800" dirty="0" smtClean="0"/>
              <a:t>They have a high energy content.</a:t>
            </a:r>
          </a:p>
          <a:p>
            <a:pPr marL="624078" indent="-514350">
              <a:lnSpc>
                <a:spcPct val="80000"/>
              </a:lnSpc>
              <a:buFont typeface="+mj-lt"/>
              <a:buAutoNum type="arabicPeriod"/>
            </a:pPr>
            <a:r>
              <a:rPr lang="en-US" sz="2800" dirty="0" smtClean="0"/>
              <a:t>Just like ordinary sound waves, ultrasonic waves get reflected, refracted and absorbed.</a:t>
            </a:r>
          </a:p>
          <a:p>
            <a:pPr marL="624078" indent="-514350">
              <a:lnSpc>
                <a:spcPct val="80000"/>
              </a:lnSpc>
              <a:buFont typeface="+mj-lt"/>
              <a:buAutoNum type="arabicPeriod"/>
            </a:pPr>
            <a:r>
              <a:rPr lang="en-US" sz="2800" dirty="0" smtClean="0"/>
              <a:t>They can be transmitted over large distances with no appreciable loss of energy.</a:t>
            </a:r>
          </a:p>
          <a:p>
            <a:pPr marL="624078" indent="-514350">
              <a:lnSpc>
                <a:spcPct val="80000"/>
              </a:lnSpc>
              <a:buFont typeface="+mj-lt"/>
              <a:buAutoNum type="arabicPeriod"/>
            </a:pPr>
            <a:r>
              <a:rPr lang="en-US" sz="2800" dirty="0" smtClean="0"/>
              <a:t>If an arrangement is made to form stationary waves of                                                            ultrasonics in a liquid, it serves as a diffraction grating. It is called an acoustic grating.</a:t>
            </a:r>
          </a:p>
          <a:p>
            <a:pPr marL="624078" indent="-514350">
              <a:lnSpc>
                <a:spcPct val="80000"/>
              </a:lnSpc>
              <a:buFont typeface="+mj-lt"/>
              <a:buAutoNum type="arabicPeriod"/>
            </a:pPr>
            <a:r>
              <a:rPr lang="en-US" sz="2800" dirty="0" smtClean="0"/>
              <a:t>They produce intense heating effect when passed through a substance.</a:t>
            </a:r>
          </a:p>
        </p:txBody>
      </p:sp>
      <p:sp>
        <p:nvSpPr>
          <p:cNvPr id="3" name="Slide Number Placeholder 2"/>
          <p:cNvSpPr>
            <a:spLocks noGrp="1"/>
          </p:cNvSpPr>
          <p:nvPr>
            <p:ph type="sldNum" sz="quarter" idx="12"/>
          </p:nvPr>
        </p:nvSpPr>
        <p:spPr/>
        <p:txBody>
          <a:bodyPr/>
          <a:lstStyle/>
          <a:p>
            <a:fld id="{B98EAD5E-02AD-4EFC-A482-0188444CDBB3}" type="slidenum">
              <a:rPr lang="en-US" smtClean="0"/>
              <a:pPr/>
              <a:t>6</a:t>
            </a:fld>
            <a:endParaRPr lang="en-US" dirty="0"/>
          </a:p>
        </p:txBody>
      </p:sp>
      <p:sp>
        <p:nvSpPr>
          <p:cNvPr id="4" name="Title 3"/>
          <p:cNvSpPr>
            <a:spLocks noGrp="1"/>
          </p:cNvSpPr>
          <p:nvPr>
            <p:ph type="title"/>
          </p:nvPr>
        </p:nvSpPr>
        <p:spPr>
          <a:xfrm>
            <a:off x="609600" y="465221"/>
            <a:ext cx="10972800" cy="952416"/>
          </a:xfrm>
        </p:spPr>
        <p:txBody>
          <a:bodyPr>
            <a:normAutofit/>
          </a:bodyPr>
          <a:lstStyle/>
          <a:p>
            <a:pPr algn="ctr"/>
            <a:r>
              <a:rPr lang="en-US" sz="4000" dirty="0" smtClean="0">
                <a:solidFill>
                  <a:schemeClr val="tx1"/>
                </a:solidFill>
                <a:effectLst/>
              </a:rPr>
              <a:t>Properties of ultrasonic waves </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None/>
            </a:pPr>
            <a:r>
              <a:rPr lang="en-US" sz="2800" dirty="0" smtClean="0"/>
              <a:t>Ultrasonic waves are produced by the</a:t>
            </a:r>
          </a:p>
          <a:p>
            <a:pPr>
              <a:buFontTx/>
              <a:buNone/>
            </a:pPr>
            <a:r>
              <a:rPr lang="en-US" sz="2800" dirty="0" smtClean="0"/>
              <a:t>following methods.</a:t>
            </a:r>
          </a:p>
          <a:p>
            <a:pPr>
              <a:buFontTx/>
              <a:buNone/>
            </a:pPr>
            <a:endParaRPr lang="en-US" sz="2800" dirty="0" smtClean="0"/>
          </a:p>
          <a:p>
            <a:pPr>
              <a:buFontTx/>
              <a:buNone/>
            </a:pPr>
            <a:r>
              <a:rPr lang="en-US" sz="2800" dirty="0" smtClean="0"/>
              <a:t>(1)	Magneto-</a:t>
            </a:r>
            <a:r>
              <a:rPr lang="en-US" sz="2800" dirty="0" err="1" smtClean="0"/>
              <a:t>striction</a:t>
            </a:r>
            <a:r>
              <a:rPr lang="en-US" sz="2800" dirty="0" smtClean="0"/>
              <a:t> generator or oscillator </a:t>
            </a:r>
          </a:p>
          <a:p>
            <a:pPr>
              <a:buFontTx/>
              <a:buNone/>
            </a:pPr>
            <a:endParaRPr lang="en-US" sz="2800" dirty="0" smtClean="0"/>
          </a:p>
          <a:p>
            <a:pPr>
              <a:buFontTx/>
              <a:buNone/>
            </a:pPr>
            <a:r>
              <a:rPr lang="en-US" sz="2800" dirty="0" smtClean="0"/>
              <a:t>(2)	Piezo-electric generator or oscillator </a:t>
            </a:r>
          </a:p>
        </p:txBody>
      </p:sp>
      <p:sp>
        <p:nvSpPr>
          <p:cNvPr id="3" name="Slide Number Placeholder 2"/>
          <p:cNvSpPr>
            <a:spLocks noGrp="1"/>
          </p:cNvSpPr>
          <p:nvPr>
            <p:ph type="sldNum" sz="quarter" idx="12"/>
          </p:nvPr>
        </p:nvSpPr>
        <p:spPr/>
        <p:txBody>
          <a:bodyPr/>
          <a:lstStyle/>
          <a:p>
            <a:fld id="{B98EAD5E-02AD-4EFC-A482-0188444CDBB3}" type="slidenum">
              <a:rPr lang="en-US" smtClean="0"/>
              <a:pPr/>
              <a:t>7</a:t>
            </a:fld>
            <a:endParaRPr lang="en-US" dirty="0"/>
          </a:p>
        </p:txBody>
      </p:sp>
      <p:sp>
        <p:nvSpPr>
          <p:cNvPr id="4" name="Title 3"/>
          <p:cNvSpPr>
            <a:spLocks noGrp="1"/>
          </p:cNvSpPr>
          <p:nvPr>
            <p:ph type="title"/>
          </p:nvPr>
        </p:nvSpPr>
        <p:spPr>
          <a:xfrm>
            <a:off x="609600" y="417094"/>
            <a:ext cx="10972800" cy="1000543"/>
          </a:xfrm>
        </p:spPr>
        <p:txBody>
          <a:bodyPr>
            <a:normAutofit/>
          </a:bodyPr>
          <a:lstStyle/>
          <a:p>
            <a:pPr algn="ctr"/>
            <a:r>
              <a:rPr lang="en-US" sz="4000" dirty="0" smtClean="0">
                <a:solidFill>
                  <a:schemeClr val="tx1"/>
                </a:solidFill>
                <a:effectLst/>
              </a:rPr>
              <a:t>Ultrasonics Production </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gn="just">
              <a:lnSpc>
                <a:spcPct val="90000"/>
              </a:lnSpc>
              <a:buFontTx/>
              <a:buNone/>
            </a:pPr>
            <a:r>
              <a:rPr lang="en-US" sz="2800" b="1" dirty="0" smtClean="0"/>
              <a:t>Principle:  </a:t>
            </a:r>
          </a:p>
          <a:p>
            <a:pPr marL="609600" indent="-609600" algn="just">
              <a:lnSpc>
                <a:spcPct val="90000"/>
              </a:lnSpc>
              <a:buFontTx/>
              <a:buNone/>
            </a:pPr>
            <a:r>
              <a:rPr lang="en-US" sz="2800" b="1" dirty="0" smtClean="0"/>
              <a:t>               </a:t>
            </a:r>
            <a:r>
              <a:rPr lang="en-US" sz="2800" b="1" u="sng" dirty="0" smtClean="0"/>
              <a:t>Magnetostriction effect</a:t>
            </a:r>
          </a:p>
          <a:p>
            <a:pPr marL="609600" indent="-609600" algn="just">
              <a:lnSpc>
                <a:spcPct val="90000"/>
              </a:lnSpc>
              <a:buFontTx/>
              <a:buNone/>
            </a:pPr>
            <a:r>
              <a:rPr lang="en-US" sz="2800" dirty="0" smtClean="0"/>
              <a:t>     When a ferromagnetic rod like iron or nickel is placed in a magnetic field parallel to its length, the rod experiences a small change in its length. This is called magneto-</a:t>
            </a:r>
            <a:r>
              <a:rPr lang="en-US" sz="2800" dirty="0" err="1" smtClean="0"/>
              <a:t>stricion</a:t>
            </a:r>
            <a:r>
              <a:rPr lang="en-US" sz="2800" dirty="0" smtClean="0"/>
              <a:t> effect.</a:t>
            </a:r>
          </a:p>
        </p:txBody>
      </p:sp>
      <p:sp>
        <p:nvSpPr>
          <p:cNvPr id="3" name="Slide Number Placeholder 2"/>
          <p:cNvSpPr>
            <a:spLocks noGrp="1"/>
          </p:cNvSpPr>
          <p:nvPr>
            <p:ph type="sldNum" sz="quarter" idx="12"/>
          </p:nvPr>
        </p:nvSpPr>
        <p:spPr/>
        <p:txBody>
          <a:bodyPr/>
          <a:lstStyle/>
          <a:p>
            <a:fld id="{B98EAD5E-02AD-4EFC-A482-0188444CDBB3}" type="slidenum">
              <a:rPr lang="en-US" smtClean="0"/>
              <a:pPr/>
              <a:t>8</a:t>
            </a:fld>
            <a:endParaRPr lang="en-US" dirty="0"/>
          </a:p>
        </p:txBody>
      </p:sp>
      <p:sp>
        <p:nvSpPr>
          <p:cNvPr id="4" name="Title 3"/>
          <p:cNvSpPr>
            <a:spLocks noGrp="1"/>
          </p:cNvSpPr>
          <p:nvPr>
            <p:ph type="title"/>
          </p:nvPr>
        </p:nvSpPr>
        <p:spPr/>
        <p:txBody>
          <a:bodyPr>
            <a:normAutofit/>
          </a:bodyPr>
          <a:lstStyle/>
          <a:p>
            <a:pPr algn="ctr"/>
            <a:r>
              <a:rPr lang="en-US" sz="4000" dirty="0" smtClean="0">
                <a:solidFill>
                  <a:schemeClr val="tx1"/>
                </a:solidFill>
                <a:effectLst/>
              </a:rPr>
              <a:t>Magneto-</a:t>
            </a:r>
            <a:r>
              <a:rPr lang="en-US" sz="4000" dirty="0" err="1" smtClean="0">
                <a:solidFill>
                  <a:schemeClr val="tx1"/>
                </a:solidFill>
                <a:effectLst/>
              </a:rPr>
              <a:t>striction</a:t>
            </a:r>
            <a:r>
              <a:rPr lang="en-US" sz="4000" dirty="0" smtClean="0">
                <a:solidFill>
                  <a:schemeClr val="tx1"/>
                </a:solidFill>
                <a:effectLst/>
              </a:rPr>
              <a:t> Generator</a:t>
            </a:r>
            <a:endParaRPr lang="en-US" sz="4000" dirty="0">
              <a:solidFill>
                <a:schemeClr val="tx1"/>
              </a:solidFill>
              <a:effectLst/>
            </a:endParaRPr>
          </a:p>
        </p:txBody>
      </p:sp>
      <p:pic>
        <p:nvPicPr>
          <p:cNvPr id="5" name="Picture 4" descr="7894767_orig.jpeg"/>
          <p:cNvPicPr/>
          <p:nvPr/>
        </p:nvPicPr>
        <p:blipFill>
          <a:blip r:embed="rId2"/>
          <a:stretch>
            <a:fillRect/>
          </a:stretch>
        </p:blipFill>
        <p:spPr>
          <a:xfrm>
            <a:off x="10332720" y="182880"/>
            <a:ext cx="1692612" cy="1653702"/>
          </a:xfrm>
          <a:prstGeom prst="rect">
            <a:avLst/>
          </a:prstGeom>
        </p:spPr>
      </p:pic>
      <p:pic>
        <p:nvPicPr>
          <p:cNvPr id="6" name="Picture 2" descr="C:\Users\athar\Desktop\bar14.jpg"/>
          <p:cNvPicPr>
            <a:picLocks noChangeAspect="1" noChangeArrowheads="1"/>
          </p:cNvPicPr>
          <p:nvPr/>
        </p:nvPicPr>
        <p:blipFill>
          <a:blip r:embed="rId3"/>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98EAD5E-02AD-4EFC-A482-0188444CDBB3}" type="slidenum">
              <a:rPr lang="en-US" smtClean="0"/>
              <a:pPr/>
              <a:t>9</a:t>
            </a:fld>
            <a:endParaRPr lang="en-US" dirty="0"/>
          </a:p>
        </p:txBody>
      </p:sp>
      <p:pic>
        <p:nvPicPr>
          <p:cNvPr id="5" name="Content Placeholder 4" descr="Magnetic Field"/>
          <p:cNvPicPr>
            <a:picLocks noGrp="1" noChangeAspect="1" noChangeArrowheads="1"/>
          </p:cNvPicPr>
          <p:nvPr>
            <p:ph idx="1"/>
          </p:nvPr>
        </p:nvPicPr>
        <p:blipFill>
          <a:blip r:embed="rId2">
            <a:lum bright="-6000" contrast="12000"/>
          </a:blip>
          <a:srcRect/>
          <a:stretch>
            <a:fillRect/>
          </a:stretch>
        </p:blipFill>
        <p:spPr>
          <a:xfrm>
            <a:off x="2208047" y="892829"/>
            <a:ext cx="6941713" cy="2844982"/>
          </a:xfrm>
          <a:noFill/>
          <a:ln/>
        </p:spPr>
      </p:pic>
      <p:sp>
        <p:nvSpPr>
          <p:cNvPr id="6" name="Rectangle 5"/>
          <p:cNvSpPr/>
          <p:nvPr/>
        </p:nvSpPr>
        <p:spPr>
          <a:xfrm>
            <a:off x="1203158" y="3705726"/>
            <a:ext cx="9785684" cy="1815882"/>
          </a:xfrm>
          <a:prstGeom prst="rect">
            <a:avLst/>
          </a:prstGeom>
        </p:spPr>
        <p:txBody>
          <a:bodyPr wrap="square">
            <a:spAutoFit/>
          </a:bodyPr>
          <a:lstStyle/>
          <a:p>
            <a:pPr>
              <a:spcBef>
                <a:spcPct val="20000"/>
              </a:spcBef>
            </a:pPr>
            <a:r>
              <a:rPr lang="en-US" sz="2800" dirty="0" smtClean="0"/>
              <a:t>The change in length (increase or decrease) produced in the rod depends upon the strength of the magnetic field, the nature of the materials and is independent of the direction of the magnetic field applied.</a:t>
            </a:r>
            <a:endParaRPr lang="en-US" sz="2800" dirty="0"/>
          </a:p>
        </p:txBody>
      </p:sp>
      <p:pic>
        <p:nvPicPr>
          <p:cNvPr id="7" name="Picture 6" descr="7894767_orig.jpeg"/>
          <p:cNvPicPr/>
          <p:nvPr/>
        </p:nvPicPr>
        <p:blipFill>
          <a:blip r:embed="rId3"/>
          <a:stretch>
            <a:fillRect/>
          </a:stretch>
        </p:blipFill>
        <p:spPr>
          <a:xfrm>
            <a:off x="10332720" y="182880"/>
            <a:ext cx="1692612" cy="1653702"/>
          </a:xfrm>
          <a:prstGeom prst="rect">
            <a:avLst/>
          </a:prstGeom>
        </p:spPr>
      </p:pic>
      <p:pic>
        <p:nvPicPr>
          <p:cNvPr id="8" name="Picture 2" descr="C:\Users\athar\Desktop\bar14.jpg"/>
          <p:cNvPicPr>
            <a:picLocks noChangeAspect="1" noChangeArrowheads="1"/>
          </p:cNvPicPr>
          <p:nvPr/>
        </p:nvPicPr>
        <p:blipFill>
          <a:blip r:embed="rId4"/>
          <a:srcRect/>
          <a:stretch>
            <a:fillRect/>
          </a:stretch>
        </p:blipFill>
        <p:spPr bwMode="auto">
          <a:xfrm>
            <a:off x="-1" y="-1"/>
            <a:ext cx="9779279" cy="38501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1328</TotalTime>
  <Words>1073</Words>
  <Application>Microsoft Office PowerPoint</Application>
  <PresentationFormat>Custom</PresentationFormat>
  <Paragraphs>176</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Concourse</vt:lpstr>
      <vt:lpstr>Equation</vt:lpstr>
      <vt:lpstr>Slide 1</vt:lpstr>
      <vt:lpstr>GROUP MEMBERS</vt:lpstr>
      <vt:lpstr>Slide 3</vt:lpstr>
      <vt:lpstr>Outline</vt:lpstr>
      <vt:lpstr>Introduction to Ultrasonics</vt:lpstr>
      <vt:lpstr>Properties of ultrasonic waves </vt:lpstr>
      <vt:lpstr>Ultrasonics Production </vt:lpstr>
      <vt:lpstr>Magneto-striction Generator</vt:lpstr>
      <vt:lpstr>Slide 9</vt:lpstr>
      <vt:lpstr>Construction</vt:lpstr>
      <vt:lpstr>Slide 11</vt:lpstr>
      <vt:lpstr>Working</vt:lpstr>
      <vt:lpstr>Slide 13</vt:lpstr>
      <vt:lpstr>Advantages</vt:lpstr>
      <vt:lpstr>Disadvantages </vt:lpstr>
      <vt:lpstr>Piezo Electric Generator or  Oscillator </vt:lpstr>
      <vt:lpstr>Construction</vt:lpstr>
      <vt:lpstr>Slide 18</vt:lpstr>
      <vt:lpstr>Working</vt:lpstr>
      <vt:lpstr>Slide 20</vt:lpstr>
      <vt:lpstr>Advantages</vt:lpstr>
      <vt:lpstr>Disadvantages</vt:lpstr>
      <vt:lpstr> Applications of Ultrasonic  Waves in Engineering </vt:lpstr>
      <vt:lpstr>Applications of Ultrasonics  in Medicine </vt:lpstr>
      <vt:lpstr>Some Other Applications  of Ultrasonics </vt:lpstr>
      <vt:lpstr>THANK YOU  FOR  YOUR   ATTENTION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athar</cp:lastModifiedBy>
  <cp:revision>307</cp:revision>
  <dcterms:created xsi:type="dcterms:W3CDTF">2012-11-15T14:10:39Z</dcterms:created>
  <dcterms:modified xsi:type="dcterms:W3CDTF">2014-05-25T12:33:53Z</dcterms:modified>
</cp:coreProperties>
</file>