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5" r:id="rId2"/>
    <p:sldId id="256" r:id="rId3"/>
    <p:sldId id="257" r:id="rId4"/>
    <p:sldId id="274" r:id="rId5"/>
    <p:sldId id="261" r:id="rId6"/>
    <p:sldId id="271" r:id="rId7"/>
    <p:sldId id="260" r:id="rId8"/>
    <p:sldId id="262" r:id="rId9"/>
    <p:sldId id="263" r:id="rId10"/>
    <p:sldId id="266" r:id="rId11"/>
    <p:sldId id="272" r:id="rId12"/>
    <p:sldId id="267" r:id="rId13"/>
    <p:sldId id="268" r:id="rId14"/>
    <p:sldId id="269" r:id="rId15"/>
    <p:sldId id="270" r:id="rId16"/>
    <p:sldId id="273"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5C622-BD4C-42E4-884B-97B110F73101}" type="datetimeFigureOut">
              <a:rPr lang="en-US" smtClean="0"/>
              <a:t>16/4/2014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49B93-E23F-4CE9-B094-3B7198830DB5}" type="slidenum">
              <a:rPr lang="en-US" smtClean="0"/>
              <a:t>‹#›</a:t>
            </a:fld>
            <a:endParaRPr lang="en-US"/>
          </a:p>
        </p:txBody>
      </p:sp>
    </p:spTree>
    <p:extLst>
      <p:ext uri="{BB962C8B-B14F-4D97-AF65-F5344CB8AC3E}">
        <p14:creationId xmlns:p14="http://schemas.microsoft.com/office/powerpoint/2010/main" val="199285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49B93-E23F-4CE9-B094-3B7198830DB5}" type="slidenum">
              <a:rPr lang="en-US" smtClean="0"/>
              <a:t>4</a:t>
            </a:fld>
            <a:endParaRPr lang="en-US"/>
          </a:p>
        </p:txBody>
      </p:sp>
    </p:spTree>
    <p:extLst>
      <p:ext uri="{BB962C8B-B14F-4D97-AF65-F5344CB8AC3E}">
        <p14:creationId xmlns:p14="http://schemas.microsoft.com/office/powerpoint/2010/main" val="604954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7B7BA59-0900-4921-A291-50F6B66C5EEB}" type="datetime1">
              <a:rPr lang="en-US" smtClean="0"/>
              <a:t>16/4/2014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9B6D21-D1F8-4B1A-98D4-F6DC6D569FD6}" type="datetime1">
              <a:rPr lang="en-US" smtClean="0"/>
              <a:t>16/4/2014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3EDB26-4C78-49CF-8197-6B5A325DAF51}" type="datetime1">
              <a:rPr lang="en-US" smtClean="0"/>
              <a:t>16/4/2014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DF7C80-BC08-4675-BC18-EA8D7BC6F537}" type="datetime1">
              <a:rPr lang="en-US" smtClean="0"/>
              <a:t>16/4/2014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345F142-84F9-4132-AE11-482078F5B8B3}" type="datetime1">
              <a:rPr lang="en-US" smtClean="0"/>
              <a:t>16/4/2014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ECDC2-CFDE-4371-B8C7-9769F250342F}" type="datetime1">
              <a:rPr lang="en-US" smtClean="0"/>
              <a:t>16/4/2014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46C6FE-5340-442C-AFE1-EFEEB0089F0F}" type="datetime1">
              <a:rPr lang="en-US" smtClean="0"/>
              <a:t>16/4/2014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F9586C-5EF0-4D4F-A4DA-3C85CD224F71}" type="datetime1">
              <a:rPr lang="en-US" smtClean="0"/>
              <a:t>16/4/2014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DFF2E8-2DA6-4A80-9351-DDF2250260BF}" type="datetime1">
              <a:rPr lang="en-US" smtClean="0"/>
              <a:t>16/4/2014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D8789A9-AE20-4B00-918B-85B5F88062E8}" type="datetime1">
              <a:rPr lang="en-US" smtClean="0"/>
              <a:t>16/4/2014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27273B5-1F1C-442D-A222-96FA5E32E230}" type="datetime1">
              <a:rPr lang="en-US" smtClean="0"/>
              <a:t>16/4/2014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D4E8D81-8075-44F4-9A06-A3A715F7B225}" type="datetime1">
              <a:rPr lang="en-US" smtClean="0"/>
              <a:t>16/4/2014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65489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solidFill>
                  <a:schemeClr val="bg1"/>
                </a:solidFill>
                <a:latin typeface="Arial" pitchFamily="34" charset="0"/>
                <a:cs typeface="Arial" pitchFamily="34" charset="0"/>
              </a:rPr>
              <a:t/>
            </a:r>
            <a:br>
              <a:rPr lang="en-US" sz="4800" dirty="0" smtClean="0">
                <a:solidFill>
                  <a:schemeClr val="bg1"/>
                </a:solidFill>
                <a:latin typeface="Arial" pitchFamily="34" charset="0"/>
                <a:cs typeface="Arial" pitchFamily="34" charset="0"/>
              </a:rPr>
            </a:br>
            <a:r>
              <a:rPr lang="en-US" sz="5100" dirty="0" smtClean="0">
                <a:solidFill>
                  <a:schemeClr val="bg1"/>
                </a:solidFill>
                <a:effectLst/>
                <a:latin typeface="Arial" pitchFamily="34" charset="0"/>
                <a:cs typeface="Arial" pitchFamily="34" charset="0"/>
              </a:rPr>
              <a:t>INDUSTRIAL APPLICATIONS</a:t>
            </a:r>
            <a:endParaRPr lang="en-US" sz="5100" dirty="0">
              <a:effectLst/>
            </a:endParaRPr>
          </a:p>
        </p:txBody>
      </p:sp>
      <p:sp>
        <p:nvSpPr>
          <p:cNvPr id="3" name="Content Placeholder 2"/>
          <p:cNvSpPr>
            <a:spLocks noGrp="1"/>
          </p:cNvSpPr>
          <p:nvPr>
            <p:ph idx="1"/>
          </p:nvPr>
        </p:nvSpPr>
        <p:spPr/>
        <p:txBody>
          <a:bodyPr>
            <a:normAutofit/>
          </a:bodyPr>
          <a:lstStyle/>
          <a:p>
            <a:pPr algn="just">
              <a:buClrTx/>
            </a:pPr>
            <a:r>
              <a:rPr lang="en-US" sz="2800" dirty="0" smtClean="0">
                <a:solidFill>
                  <a:srgbClr val="C00000"/>
                </a:solidFill>
                <a:latin typeface="Arial" panose="020B0604020202020204" pitchFamily="34" charset="0"/>
                <a:cs typeface="Arial" panose="020B0604020202020204" pitchFamily="34" charset="0"/>
              </a:rPr>
              <a:t>Industrial radiography:</a:t>
            </a:r>
          </a:p>
          <a:p>
            <a:pPr algn="just">
              <a:buClrTx/>
              <a:buNone/>
            </a:pPr>
            <a:r>
              <a:rPr lang="en-US" sz="2800" dirty="0">
                <a:solidFill>
                  <a:schemeClr val="bg1"/>
                </a:solidFill>
                <a:latin typeface="Arial" panose="020B0604020202020204" pitchFamily="34" charset="0"/>
                <a:cs typeface="Arial" panose="020B0604020202020204" pitchFamily="34" charset="0"/>
              </a:rPr>
              <a:t> </a:t>
            </a:r>
            <a:r>
              <a:rPr lang="en-US" sz="2800" dirty="0" smtClean="0">
                <a:solidFill>
                  <a:schemeClr val="bg1"/>
                </a:solidFill>
                <a:latin typeface="Arial" panose="020B0604020202020204" pitchFamily="34" charset="0"/>
                <a:cs typeface="Arial" panose="020B0604020202020204" pitchFamily="34" charset="0"/>
              </a:rPr>
              <a:t>  is </a:t>
            </a:r>
            <a:r>
              <a:rPr lang="en-US" sz="2800" dirty="0">
                <a:solidFill>
                  <a:schemeClr val="bg1"/>
                </a:solidFill>
                <a:latin typeface="Arial" panose="020B0604020202020204" pitchFamily="34" charset="0"/>
                <a:cs typeface="Arial" panose="020B0604020202020204" pitchFamily="34" charset="0"/>
              </a:rPr>
              <a:t>the use of ionizing radiation to view objects in </a:t>
            </a:r>
            <a:r>
              <a:rPr lang="en-US" sz="2800" dirty="0" smtClean="0">
                <a:solidFill>
                  <a:schemeClr val="bg1"/>
                </a:solidFill>
                <a:latin typeface="Arial" panose="020B0604020202020204" pitchFamily="34" charset="0"/>
                <a:cs typeface="Arial" panose="020B0604020202020204" pitchFamily="34" charset="0"/>
              </a:rPr>
              <a:t>a way that cannot </a:t>
            </a:r>
            <a:r>
              <a:rPr lang="en-US" sz="2800" dirty="0">
                <a:solidFill>
                  <a:schemeClr val="bg1"/>
                </a:solidFill>
                <a:latin typeface="Arial" panose="020B0604020202020204" pitchFamily="34" charset="0"/>
                <a:cs typeface="Arial" panose="020B0604020202020204" pitchFamily="34" charset="0"/>
              </a:rPr>
              <a:t>be seen </a:t>
            </a:r>
            <a:r>
              <a:rPr lang="en-US" sz="2800" dirty="0" smtClean="0">
                <a:solidFill>
                  <a:schemeClr val="bg1"/>
                </a:solidFill>
                <a:latin typeface="Arial" panose="020B0604020202020204" pitchFamily="34" charset="0"/>
                <a:cs typeface="Arial" panose="020B0604020202020204" pitchFamily="34" charset="0"/>
              </a:rPr>
              <a:t>otherwise. Industrial </a:t>
            </a:r>
            <a:r>
              <a:rPr lang="en-US" sz="2800" dirty="0">
                <a:solidFill>
                  <a:schemeClr val="bg1"/>
                </a:solidFill>
                <a:latin typeface="Arial" panose="020B0604020202020204" pitchFamily="34" charset="0"/>
                <a:cs typeface="Arial" panose="020B0604020202020204" pitchFamily="34" charset="0"/>
              </a:rPr>
              <a:t>manufacturers use a testing method </a:t>
            </a:r>
            <a:r>
              <a:rPr lang="en-US" sz="2800" dirty="0" smtClean="0">
                <a:solidFill>
                  <a:schemeClr val="bg1"/>
                </a:solidFill>
                <a:latin typeface="Arial" panose="020B0604020202020204" pitchFamily="34" charset="0"/>
                <a:cs typeface="Arial" panose="020B0604020202020204" pitchFamily="34" charset="0"/>
              </a:rPr>
              <a:t>called “radiography</a:t>
            </a:r>
            <a:r>
              <a:rPr lang="en-US" sz="2800" dirty="0">
                <a:solidFill>
                  <a:schemeClr val="bg1"/>
                </a:solidFill>
                <a:latin typeface="Arial" panose="020B0604020202020204" pitchFamily="34" charset="0"/>
                <a:cs typeface="Arial" panose="020B0604020202020204" pitchFamily="34" charset="0"/>
              </a:rPr>
              <a:t>” to check for defects in metal parts and welds before products are put on the market. Radiography allows the examination of an object without affecting its usefulness (such methods are referred to as </a:t>
            </a:r>
            <a:r>
              <a:rPr lang="en-US" sz="2800" i="1" dirty="0">
                <a:solidFill>
                  <a:schemeClr val="bg1"/>
                </a:solidFill>
                <a:latin typeface="Arial" panose="020B0604020202020204" pitchFamily="34" charset="0"/>
                <a:cs typeface="Arial" panose="020B0604020202020204" pitchFamily="34" charset="0"/>
              </a:rPr>
              <a:t>Nondestructive Inspection </a:t>
            </a:r>
            <a:r>
              <a:rPr lang="en-US" sz="2800" dirty="0">
                <a:solidFill>
                  <a:schemeClr val="bg1"/>
                </a:solidFill>
                <a:latin typeface="Arial" panose="020B0604020202020204" pitchFamily="34" charset="0"/>
                <a:cs typeface="Arial" panose="020B0604020202020204" pitchFamily="34" charset="0"/>
              </a:rPr>
              <a:t>or </a:t>
            </a:r>
            <a:r>
              <a:rPr lang="en-US" sz="2800" i="1" dirty="0">
                <a:solidFill>
                  <a:schemeClr val="bg1"/>
                </a:solidFill>
                <a:latin typeface="Arial" panose="020B0604020202020204" pitchFamily="34" charset="0"/>
                <a:cs typeface="Arial" panose="020B0604020202020204" pitchFamily="34" charset="0"/>
              </a:rPr>
              <a:t>NDI</a:t>
            </a:r>
            <a:r>
              <a:rPr lang="en-US" sz="2800" dirty="0">
                <a:solidFill>
                  <a:schemeClr val="bg1"/>
                </a:solidFill>
                <a:latin typeface="Arial" panose="020B0604020202020204" pitchFamily="34" charset="0"/>
                <a:cs typeface="Arial" panose="020B0604020202020204" pitchFamily="34" charset="0"/>
              </a:rPr>
              <a:t>).</a:t>
            </a:r>
            <a:endParaRPr lang="en-US" sz="2800" dirty="0" smtClean="0">
              <a:solidFill>
                <a:schemeClr val="bg1"/>
              </a:solidFill>
              <a:latin typeface="Arial" panose="020B0604020202020204" pitchFamily="34" charset="0"/>
              <a:cs typeface="Arial" panose="020B0604020202020204" pitchFamily="34" charset="0"/>
            </a:endParaRPr>
          </a:p>
          <a:p>
            <a:pPr algn="just">
              <a:buClrTx/>
              <a:buNone/>
            </a:pPr>
            <a:endParaRPr lang="en-US" sz="2800" dirty="0" smtClean="0">
              <a:solidFill>
                <a:schemeClr val="bg1"/>
              </a:solidFill>
              <a:latin typeface="Arial" panose="020B0604020202020204" pitchFamily="34" charset="0"/>
              <a:cs typeface="Arial" panose="020B0604020202020204" pitchFamily="34" charset="0"/>
            </a:endParaRPr>
          </a:p>
          <a:p>
            <a:pPr marL="0" indent="0" algn="just">
              <a:buClrTx/>
              <a:buNone/>
            </a:pPr>
            <a:endParaRPr lang="en-US" sz="2800" dirty="0" smtClean="0">
              <a:solidFill>
                <a:schemeClr val="bg1"/>
              </a:solidFill>
              <a:latin typeface="Arial" panose="020B0604020202020204" pitchFamily="34" charset="0"/>
              <a:cs typeface="Arial" panose="020B0604020202020204" pitchFamily="34" charset="0"/>
            </a:endParaRPr>
          </a:p>
          <a:p>
            <a:pPr>
              <a:buClrTx/>
            </a:pPr>
            <a:endParaRPr lang="en-US" dirty="0" smtClean="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a:solidFill>
                  <a:schemeClr val="bg1"/>
                </a:solidFill>
                <a:effectLst/>
                <a:latin typeface="Arial" pitchFamily="34" charset="0"/>
                <a:cs typeface="Arial" pitchFamily="34" charset="0"/>
              </a:rPr>
              <a:t>INDUSTRIAL APPLICATIONS</a:t>
            </a:r>
            <a:endParaRPr lang="en-US" dirty="0"/>
          </a:p>
        </p:txBody>
      </p:sp>
      <p:sp>
        <p:nvSpPr>
          <p:cNvPr id="3" name="Content Placeholder 2"/>
          <p:cNvSpPr>
            <a:spLocks noGrp="1"/>
          </p:cNvSpPr>
          <p:nvPr>
            <p:ph idx="1"/>
          </p:nvPr>
        </p:nvSpPr>
        <p:spPr/>
        <p:txBody>
          <a:bodyPr>
            <a:normAutofit/>
          </a:bodyPr>
          <a:lstStyle/>
          <a:p>
            <a:pPr algn="just">
              <a:buClrTx/>
            </a:pPr>
            <a:r>
              <a:rPr lang="en-US" sz="2800" dirty="0">
                <a:solidFill>
                  <a:schemeClr val="bg1"/>
                </a:solidFill>
                <a:latin typeface="Arial" panose="020B0604020202020204" pitchFamily="34" charset="0"/>
                <a:cs typeface="Arial" panose="020B0604020202020204" pitchFamily="34" charset="0"/>
              </a:rPr>
              <a:t>Industrial radiography uses two types of radiation: x-rays and gamma rays. X-rays used in industrial radiography are produced by an x-ray generator, which is large and used in a fixed location. Similar to medical x-ray machines, radiation is present only when these machines are turned 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11761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a:solidFill>
                  <a:schemeClr val="bg1"/>
                </a:solidFill>
                <a:effectLst/>
                <a:latin typeface="Arial" pitchFamily="34" charset="0"/>
                <a:cs typeface="Arial" pitchFamily="34" charset="0"/>
              </a:rPr>
              <a:t>INDUSTRIAL APPLICATIONS</a:t>
            </a:r>
            <a:endParaRPr lang="en-US" dirty="0"/>
          </a:p>
        </p:txBody>
      </p:sp>
      <p:sp>
        <p:nvSpPr>
          <p:cNvPr id="3" name="Content Placeholder 2"/>
          <p:cNvSpPr>
            <a:spLocks noGrp="1"/>
          </p:cNvSpPr>
          <p:nvPr>
            <p:ph idx="1"/>
          </p:nvPr>
        </p:nvSpPr>
        <p:spPr/>
        <p:txBody>
          <a:bodyPr/>
          <a:lstStyle/>
          <a:p>
            <a:pPr algn="just">
              <a:buClrTx/>
            </a:pPr>
            <a:r>
              <a:rPr lang="en-US" dirty="0">
                <a:solidFill>
                  <a:srgbClr val="C00000"/>
                </a:solidFill>
                <a:latin typeface="Arial" panose="020B0604020202020204" pitchFamily="34" charset="0"/>
                <a:cs typeface="Arial" panose="020B0604020202020204" pitchFamily="34" charset="0"/>
              </a:rPr>
              <a:t>Airport security:</a:t>
            </a:r>
          </a:p>
          <a:p>
            <a:pPr marL="0" indent="0" algn="just">
              <a:buClrTx/>
              <a:buNone/>
            </a:pPr>
            <a:r>
              <a:rPr lang="en-US" dirty="0">
                <a:solidFill>
                  <a:schemeClr val="bg1"/>
                </a:solidFill>
                <a:latin typeface="Arial" panose="020B0604020202020204" pitchFamily="34" charset="0"/>
                <a:cs typeface="Arial" panose="020B0604020202020204" pitchFamily="34" charset="0"/>
              </a:rPr>
              <a:t>Both hold luggage and carry-on hand luggage are normally examined by X-ray machines using X-ray radiography.</a:t>
            </a:r>
          </a:p>
          <a:p>
            <a:pPr algn="just">
              <a:buClrTx/>
            </a:pPr>
            <a:r>
              <a:rPr lang="en-US" dirty="0">
                <a:solidFill>
                  <a:srgbClr val="C00000"/>
                </a:solidFill>
                <a:latin typeface="Arial" panose="020B0604020202020204" pitchFamily="34" charset="0"/>
                <a:cs typeface="Arial" panose="020B0604020202020204" pitchFamily="34" charset="0"/>
              </a:rPr>
              <a:t>Non-intrusive cargo scanning:</a:t>
            </a:r>
          </a:p>
          <a:p>
            <a:pPr marL="0" indent="0" algn="just">
              <a:buClrTx/>
              <a:buNone/>
            </a:pPr>
            <a:r>
              <a:rPr lang="en-US" dirty="0">
                <a:solidFill>
                  <a:schemeClr val="bg1"/>
                </a:solidFill>
                <a:latin typeface="Arial" panose="020B0604020202020204" pitchFamily="34" charset="0"/>
                <a:cs typeface="Arial" panose="020B0604020202020204" pitchFamily="34" charset="0"/>
              </a:rPr>
              <a:t>high-energy X-ray radiography are currently used to scan intermodal freight cargo containers in US and other countries.</a:t>
            </a:r>
          </a:p>
          <a:p>
            <a:pPr>
              <a:buNone/>
            </a:pPr>
            <a:endParaRPr lang="en-US"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bg1"/>
                </a:solidFill>
                <a:latin typeface="Arial" pitchFamily="34" charset="0"/>
                <a:cs typeface="Arial" pitchFamily="34" charset="0"/>
              </a:rPr>
              <a:t>MEDICAL APPLICATION </a:t>
            </a:r>
            <a:endParaRPr lang="en-US" dirty="0"/>
          </a:p>
        </p:txBody>
      </p:sp>
      <p:sp>
        <p:nvSpPr>
          <p:cNvPr id="3" name="Content Placeholder 2"/>
          <p:cNvSpPr>
            <a:spLocks noGrp="1"/>
          </p:cNvSpPr>
          <p:nvPr>
            <p:ph idx="1"/>
          </p:nvPr>
        </p:nvSpPr>
        <p:spPr/>
        <p:txBody>
          <a:bodyPr>
            <a:normAutofit fontScale="92500" lnSpcReduction="10000"/>
          </a:bodyPr>
          <a:lstStyle/>
          <a:p>
            <a:pPr>
              <a:buClrTx/>
            </a:pPr>
            <a:r>
              <a:rPr lang="en-US" altLang="zh-CN" sz="2800" dirty="0">
                <a:solidFill>
                  <a:schemeClr val="bg1"/>
                </a:solidFill>
                <a:latin typeface="Arial" panose="020B0604020202020204" pitchFamily="34" charset="0"/>
                <a:cs typeface="Arial" panose="020B0604020202020204" pitchFamily="34" charset="0"/>
              </a:rPr>
              <a:t> x-ray enables the atoms and molecules to be ionized and this characteristic is quite useful in medical treatment</a:t>
            </a:r>
            <a:r>
              <a:rPr lang="en-US" altLang="zh-CN" sz="2800" dirty="0" smtClean="0">
                <a:solidFill>
                  <a:schemeClr val="bg1"/>
                </a:solidFill>
                <a:latin typeface="Arial" panose="020B0604020202020204" pitchFamily="34" charset="0"/>
                <a:cs typeface="Arial" panose="020B0604020202020204" pitchFamily="34" charset="0"/>
              </a:rPr>
              <a:t>.</a:t>
            </a:r>
            <a:endParaRPr lang="en-US" altLang="zh-CN" sz="2800" b="1" dirty="0"/>
          </a:p>
          <a:p>
            <a:pPr>
              <a:spcBef>
                <a:spcPct val="50000"/>
              </a:spcBef>
              <a:buClrTx/>
            </a:pPr>
            <a:r>
              <a:rPr lang="en-US" altLang="zh-CN" sz="2800" dirty="0" smtClean="0">
                <a:solidFill>
                  <a:schemeClr val="bg1"/>
                </a:solidFill>
                <a:latin typeface="Arial" panose="020B0604020202020204" pitchFamily="34" charset="0"/>
                <a:cs typeface="Arial" panose="020B0604020202020204" pitchFamily="34" charset="0"/>
              </a:rPr>
              <a:t>The </a:t>
            </a:r>
            <a:r>
              <a:rPr lang="en-US" altLang="zh-CN" sz="2800" dirty="0">
                <a:solidFill>
                  <a:schemeClr val="bg1"/>
                </a:solidFill>
                <a:latin typeface="Arial" panose="020B0604020202020204" pitchFamily="34" charset="0"/>
                <a:cs typeface="Arial" panose="020B0604020202020204" pitchFamily="34" charset="0"/>
              </a:rPr>
              <a:t>x-rays used in clinic treatment is mainly for cancer. It is found that x-rays can induce a series of biological effects in human body (ionizing, Compton effect, producing electron-positron pairs). They can damage especially the biological tissue cells which are active in </a:t>
            </a:r>
            <a:r>
              <a:rPr lang="en-US" altLang="zh-CN" sz="2800" dirty="0" smtClean="0">
                <a:solidFill>
                  <a:schemeClr val="bg1"/>
                </a:solidFill>
                <a:latin typeface="Arial" panose="020B0604020202020204" pitchFamily="34" charset="0"/>
                <a:cs typeface="Arial" panose="020B0604020202020204" pitchFamily="34" charset="0"/>
              </a:rPr>
              <a:t>fission. </a:t>
            </a:r>
            <a:r>
              <a:rPr lang="en-US" altLang="zh-CN" sz="2800" dirty="0">
                <a:solidFill>
                  <a:schemeClr val="bg1"/>
                </a:solidFill>
                <a:latin typeface="Arial" panose="020B0604020202020204" pitchFamily="34" charset="0"/>
                <a:cs typeface="Arial" panose="020B0604020202020204" pitchFamily="34" charset="0"/>
              </a:rPr>
              <a:t>Cancer cells are such cells. Therefore, the x-rays can kill them or at least can reduce their fission speed.</a:t>
            </a:r>
          </a:p>
          <a:p>
            <a:endParaRPr lang="en-US" sz="2800"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734485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bg1"/>
                </a:solidFill>
                <a:latin typeface="Arial" pitchFamily="34" charset="0"/>
                <a:cs typeface="Arial" pitchFamily="34" charset="0"/>
              </a:rPr>
              <a:t>MEDICAL APPLICATION </a:t>
            </a:r>
            <a:endParaRPr lang="en-US" dirty="0">
              <a:solidFill>
                <a:schemeClr val="bg1"/>
              </a:solidFill>
            </a:endParaRPr>
          </a:p>
        </p:txBody>
      </p:sp>
      <p:sp>
        <p:nvSpPr>
          <p:cNvPr id="3" name="Content Placeholder 2"/>
          <p:cNvSpPr>
            <a:spLocks noGrp="1"/>
          </p:cNvSpPr>
          <p:nvPr>
            <p:ph idx="1"/>
          </p:nvPr>
        </p:nvSpPr>
        <p:spPr/>
        <p:txBody>
          <a:bodyPr>
            <a:noAutofit/>
          </a:bodyPr>
          <a:lstStyle/>
          <a:p>
            <a:pPr algn="just">
              <a:buClrTx/>
            </a:pPr>
            <a:r>
              <a:rPr lang="en-US" altLang="zh-CN" sz="2600" b="1" dirty="0" smtClean="0">
                <a:solidFill>
                  <a:srgbClr val="C00000"/>
                </a:solidFill>
                <a:latin typeface="Arial" panose="020B0604020202020204" pitchFamily="34" charset="0"/>
                <a:cs typeface="Arial" panose="020B0604020202020204" pitchFamily="34" charset="0"/>
              </a:rPr>
              <a:t>Fluoroscopy </a:t>
            </a:r>
            <a:r>
              <a:rPr lang="en-US" altLang="zh-CN" sz="2600" b="1" dirty="0">
                <a:solidFill>
                  <a:srgbClr val="C00000"/>
                </a:solidFill>
                <a:latin typeface="Arial" panose="020B0604020202020204" pitchFamily="34" charset="0"/>
                <a:cs typeface="Arial" panose="020B0604020202020204" pitchFamily="34" charset="0"/>
              </a:rPr>
              <a:t>and </a:t>
            </a:r>
            <a:r>
              <a:rPr lang="en-US" altLang="zh-CN" sz="2600" b="1" dirty="0" smtClean="0">
                <a:solidFill>
                  <a:srgbClr val="C00000"/>
                </a:solidFill>
                <a:latin typeface="Arial" panose="020B0604020202020204" pitchFamily="34" charset="0"/>
                <a:cs typeface="Arial" panose="020B0604020202020204" pitchFamily="34" charset="0"/>
              </a:rPr>
              <a:t>photography </a:t>
            </a:r>
            <a:r>
              <a:rPr lang="en-US" altLang="zh-CN" sz="2600" b="1" dirty="0">
                <a:solidFill>
                  <a:srgbClr val="C00000"/>
                </a:solidFill>
                <a:latin typeface="Arial" panose="020B0604020202020204" pitchFamily="34" charset="0"/>
                <a:cs typeface="Arial" panose="020B0604020202020204" pitchFamily="34" charset="0"/>
              </a:rPr>
              <a:t>:  </a:t>
            </a:r>
            <a:endParaRPr lang="en-US" altLang="zh-CN" sz="2600" b="1" dirty="0" smtClean="0">
              <a:solidFill>
                <a:srgbClr val="C00000"/>
              </a:solidFill>
              <a:latin typeface="Arial" panose="020B0604020202020204" pitchFamily="34" charset="0"/>
              <a:cs typeface="Arial" panose="020B0604020202020204" pitchFamily="34" charset="0"/>
            </a:endParaRPr>
          </a:p>
          <a:p>
            <a:pPr algn="just">
              <a:buClrTx/>
            </a:pPr>
            <a:r>
              <a:rPr lang="en-US" altLang="zh-CN" sz="2600" b="1" dirty="0" smtClean="0">
                <a:solidFill>
                  <a:schemeClr val="bg1"/>
                </a:solidFill>
                <a:latin typeface="Arial" panose="020B0604020202020204" pitchFamily="34" charset="0"/>
                <a:cs typeface="Arial" panose="020B0604020202020204" pitchFamily="34" charset="0"/>
              </a:rPr>
              <a:t>As </a:t>
            </a:r>
            <a:r>
              <a:rPr lang="en-US" altLang="zh-CN" sz="2600" b="1" dirty="0">
                <a:solidFill>
                  <a:schemeClr val="bg1"/>
                </a:solidFill>
                <a:latin typeface="Arial" panose="020B0604020202020204" pitchFamily="34" charset="0"/>
                <a:cs typeface="Arial" panose="020B0604020202020204" pitchFamily="34" charset="0"/>
              </a:rPr>
              <a:t>different parts and organs in human body have different absorbing abilities of x-rays, the homogeneous intensity of x-rays will be not homogeneous after penetrating human body. If the non-homogeneous x-rays are projected onto fluorescent screen, the image of the organs can be formed on the screen. This is called </a:t>
            </a:r>
            <a:r>
              <a:rPr lang="en-US" altLang="zh-CN" sz="2600" b="1" dirty="0">
                <a:solidFill>
                  <a:srgbClr val="C00000"/>
                </a:solidFill>
                <a:latin typeface="Arial" panose="020B0604020202020204" pitchFamily="34" charset="0"/>
                <a:cs typeface="Arial" panose="020B0604020202020204" pitchFamily="34" charset="0"/>
              </a:rPr>
              <a:t>x-ray fluoroscopy. </a:t>
            </a:r>
            <a:endParaRPr lang="en-US" altLang="zh-CN" sz="2600" b="1" dirty="0" smtClean="0">
              <a:solidFill>
                <a:srgbClr val="C00000"/>
              </a:solidFill>
              <a:latin typeface="Arial" panose="020B0604020202020204" pitchFamily="34" charset="0"/>
              <a:cs typeface="Arial" panose="020B0604020202020204" pitchFamily="34" charset="0"/>
            </a:endParaRPr>
          </a:p>
          <a:p>
            <a:pPr algn="just">
              <a:buClrTx/>
            </a:pPr>
            <a:r>
              <a:rPr lang="en-US" altLang="zh-CN" sz="2600" b="1" dirty="0" smtClean="0">
                <a:solidFill>
                  <a:schemeClr val="bg1"/>
                </a:solidFill>
                <a:latin typeface="Arial" panose="020B0604020202020204" pitchFamily="34" charset="0"/>
                <a:cs typeface="Arial" panose="020B0604020202020204" pitchFamily="34" charset="0"/>
              </a:rPr>
              <a:t>If </a:t>
            </a:r>
            <a:r>
              <a:rPr lang="en-US" altLang="zh-CN" sz="2600" b="1" dirty="0">
                <a:solidFill>
                  <a:schemeClr val="bg1"/>
                </a:solidFill>
                <a:latin typeface="Arial" panose="020B0604020202020204" pitchFamily="34" charset="0"/>
                <a:cs typeface="Arial" panose="020B0604020202020204" pitchFamily="34" charset="0"/>
              </a:rPr>
              <a:t>the transmitted x-rays irradiate on a negative film, the picture can be seen after development. The technique is called x-ray </a:t>
            </a:r>
            <a:r>
              <a:rPr lang="en-US" altLang="zh-CN" sz="2600" b="1" dirty="0">
                <a:solidFill>
                  <a:schemeClr val="tx2"/>
                </a:solidFill>
                <a:latin typeface="Arial" panose="020B0604020202020204" pitchFamily="34" charset="0"/>
                <a:cs typeface="Arial" panose="020B0604020202020204" pitchFamily="34" charset="0"/>
              </a:rPr>
              <a:t> </a:t>
            </a:r>
            <a:r>
              <a:rPr lang="en-US" altLang="zh-CN" sz="2600" b="1" dirty="0">
                <a:solidFill>
                  <a:srgbClr val="C00000"/>
                </a:solidFill>
                <a:latin typeface="Arial" panose="020B0604020202020204" pitchFamily="34" charset="0"/>
                <a:cs typeface="Arial" panose="020B0604020202020204" pitchFamily="34" charset="0"/>
              </a:rPr>
              <a:t>photography</a:t>
            </a:r>
            <a:r>
              <a:rPr lang="en-US" altLang="zh-CN" sz="2600" dirty="0">
                <a:solidFill>
                  <a:srgbClr val="C00000"/>
                </a:solidFill>
                <a:latin typeface="Arial" panose="020B0604020202020204" pitchFamily="34" charset="0"/>
                <a:cs typeface="Arial" panose="020B0604020202020204" pitchFamily="34" charset="0"/>
              </a:rPr>
              <a:t>.</a:t>
            </a:r>
            <a:endParaRPr lang="en-US" sz="2600" dirty="0">
              <a:solidFill>
                <a:srgbClr val="C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93383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chemeClr val="bg1"/>
                </a:solidFill>
                <a:latin typeface="Arial" pitchFamily="34" charset="0"/>
                <a:cs typeface="Arial" pitchFamily="34" charset="0"/>
              </a:rPr>
              <a:t>MEDICAL APPLICATION </a:t>
            </a:r>
            <a:endParaRPr lang="en-US" dirty="0"/>
          </a:p>
        </p:txBody>
      </p:sp>
      <p:sp>
        <p:nvSpPr>
          <p:cNvPr id="3" name="Content Placeholder 2"/>
          <p:cNvSpPr>
            <a:spLocks noGrp="1"/>
          </p:cNvSpPr>
          <p:nvPr>
            <p:ph idx="1"/>
          </p:nvPr>
        </p:nvSpPr>
        <p:spPr/>
        <p:txBody>
          <a:bodyPr/>
          <a:lstStyle/>
          <a:p>
            <a:pPr>
              <a:spcBef>
                <a:spcPct val="50000"/>
              </a:spcBef>
              <a:buClrTx/>
            </a:pPr>
            <a:r>
              <a:rPr lang="en-US" altLang="zh-CN" sz="2800" b="1" dirty="0">
                <a:solidFill>
                  <a:srgbClr val="C00000"/>
                </a:solidFill>
                <a:latin typeface="Arial" panose="020B0604020202020204" pitchFamily="34" charset="0"/>
                <a:cs typeface="Arial" panose="020B0604020202020204" pitchFamily="34" charset="0"/>
              </a:rPr>
              <a:t>CT </a:t>
            </a:r>
            <a:r>
              <a:rPr lang="en-US" altLang="zh-CN" sz="2800" b="1" dirty="0" smtClean="0">
                <a:solidFill>
                  <a:srgbClr val="C00000"/>
                </a:solidFill>
                <a:latin typeface="Arial" panose="020B0604020202020204" pitchFamily="34" charset="0"/>
                <a:cs typeface="Arial" panose="020B0604020202020204" pitchFamily="34" charset="0"/>
              </a:rPr>
              <a:t>Scanner:</a:t>
            </a:r>
            <a:endParaRPr lang="en-US" altLang="zh-CN" sz="2800" b="1" dirty="0">
              <a:solidFill>
                <a:srgbClr val="C00000"/>
              </a:solidFill>
              <a:latin typeface="Arial" panose="020B0604020202020204" pitchFamily="34" charset="0"/>
              <a:cs typeface="Arial" panose="020B0604020202020204" pitchFamily="34" charset="0"/>
            </a:endParaRPr>
          </a:p>
          <a:p>
            <a:pPr algn="just">
              <a:spcBef>
                <a:spcPct val="50000"/>
              </a:spcBef>
              <a:buClrTx/>
            </a:pPr>
            <a:r>
              <a:rPr lang="en-US" altLang="zh-CN" sz="2600" b="1" dirty="0" smtClean="0">
                <a:solidFill>
                  <a:schemeClr val="bg1"/>
                </a:solidFill>
                <a:latin typeface="Arial" panose="020B0604020202020204" pitchFamily="34" charset="0"/>
                <a:cs typeface="Arial" panose="020B0604020202020204" pitchFamily="34" charset="0"/>
              </a:rPr>
              <a:t>CT </a:t>
            </a:r>
            <a:r>
              <a:rPr lang="en-US" altLang="zh-CN" sz="2600" b="1" dirty="0">
                <a:solidFill>
                  <a:schemeClr val="bg1"/>
                </a:solidFill>
                <a:latin typeface="Arial" panose="020B0604020202020204" pitchFamily="34" charset="0"/>
                <a:cs typeface="Arial" panose="020B0604020202020204" pitchFamily="34" charset="0"/>
              </a:rPr>
              <a:t>Scanner: Computerized Tomography Scanner: an x-ray machine that can produce stereographic images (former name: CAT Scanner (Computer-Aided Tomography</a:t>
            </a:r>
            <a:r>
              <a:rPr lang="en-US" altLang="zh-CN" sz="2600" b="1" dirty="0" smtClean="0">
                <a:solidFill>
                  <a:schemeClr val="bg1"/>
                </a:solidFill>
                <a:latin typeface="Arial" panose="020B0604020202020204" pitchFamily="34" charset="0"/>
                <a:cs typeface="Arial" panose="020B0604020202020204" pitchFamily="34" charset="0"/>
              </a:rPr>
              <a:t>)).</a:t>
            </a:r>
            <a:endParaRPr lang="en-US" altLang="zh-CN" sz="2600" b="1" dirty="0">
              <a:solidFill>
                <a:schemeClr val="bg1"/>
              </a:solidFill>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535635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839200" cy="6522720"/>
          </a:xfrm>
          <a:prstGeom prst="rect">
            <a:avLst/>
          </a:prstGeom>
        </p:spPr>
      </p:pic>
    </p:spTree>
    <p:extLst>
      <p:ext uri="{BB962C8B-B14F-4D97-AF65-F5344CB8AC3E}">
        <p14:creationId xmlns:p14="http://schemas.microsoft.com/office/powerpoint/2010/main" val="3455512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effectLst/>
                <a:latin typeface="Arial" pitchFamily="34" charset="0"/>
                <a:cs typeface="Arial" pitchFamily="34" charset="0"/>
              </a:rPr>
              <a:t>DANGER &amp; PRECAUTION </a:t>
            </a:r>
            <a:endParaRPr lang="en-US" dirty="0">
              <a:solidFill>
                <a:schemeClr val="bg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buClr>
                <a:schemeClr val="bg1"/>
              </a:buClr>
            </a:pPr>
            <a:r>
              <a:rPr lang="en-US" sz="2800" dirty="0" smtClean="0">
                <a:solidFill>
                  <a:srgbClr val="C00000"/>
                </a:solidFill>
                <a:latin typeface="Arial" pitchFamily="34" charset="0"/>
                <a:cs typeface="Arial" pitchFamily="34" charset="0"/>
              </a:rPr>
              <a:t>A danger </a:t>
            </a:r>
            <a:r>
              <a:rPr lang="en-US" sz="2800" dirty="0" smtClean="0">
                <a:solidFill>
                  <a:schemeClr val="bg1"/>
                </a:solidFill>
                <a:latin typeface="Arial" pitchFamily="34" charset="0"/>
                <a:cs typeface="Arial" pitchFamily="34" charset="0"/>
              </a:rPr>
              <a:t>associated with X-rays is the extremely high voltage that occurs. In human beings an overdose exposure of X-rays may produce cancer, skin burns, and a reduction of the blood supply or other serious conditions. In plants or animals they may damage or even destroy living tissue.</a:t>
            </a:r>
          </a:p>
          <a:p>
            <a:pPr algn="just">
              <a:buClr>
                <a:schemeClr val="bg1"/>
              </a:buClr>
            </a:pPr>
            <a:r>
              <a:rPr lang="en-US" sz="2800" dirty="0" smtClean="0">
                <a:solidFill>
                  <a:srgbClr val="C00000"/>
                </a:solidFill>
                <a:latin typeface="Arial" pitchFamily="34" charset="0"/>
                <a:cs typeface="Arial" pitchFamily="34" charset="0"/>
              </a:rPr>
              <a:t>One precaution </a:t>
            </a:r>
            <a:r>
              <a:rPr lang="en-US" sz="2800" dirty="0" smtClean="0">
                <a:solidFill>
                  <a:schemeClr val="bg1"/>
                </a:solidFill>
                <a:latin typeface="Arial" pitchFamily="34" charset="0"/>
                <a:cs typeface="Arial" pitchFamily="34" charset="0"/>
              </a:rPr>
              <a:t>that can be taken to avoid these dangers is the use of a lead shield, because X-rays can not penetrate through it. Try to target the spot needed only, to avoid the dangers.</a:t>
            </a:r>
          </a:p>
          <a:p>
            <a:pPr algn="just"/>
            <a:endParaRPr lang="en-US" sz="2800" dirty="0" smtClean="0">
              <a:latin typeface="Arial" pitchFamily="34" charset="0"/>
              <a:cs typeface="Arial" pitchFamily="34" charset="0"/>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763000" cy="1143000"/>
          </a:xfrm>
        </p:spPr>
        <p:txBody>
          <a:bodyPr>
            <a:normAutofit fontScale="90000"/>
          </a:bodyPr>
          <a:lstStyle/>
          <a:p>
            <a:pPr algn="ctr"/>
            <a:r>
              <a:rPr lang="en-US" dirty="0" smtClean="0">
                <a:solidFill>
                  <a:schemeClr val="bg1"/>
                </a:solidFill>
                <a:effectLst/>
                <a:latin typeface="Arial" pitchFamily="34" charset="0"/>
                <a:cs typeface="Arial" pitchFamily="34" charset="0"/>
              </a:rPr>
              <a:t>ADVANTAGES &amp; DISADVANTAGES</a:t>
            </a:r>
            <a:endParaRPr lang="en-US" dirty="0">
              <a:solidFill>
                <a:schemeClr val="bg1"/>
              </a:solidFill>
              <a:effectLst/>
              <a:latin typeface="Arial" pitchFamily="34" charset="0"/>
              <a:cs typeface="Arial" pitchFamily="34" charset="0"/>
            </a:endParaRPr>
          </a:p>
        </p:txBody>
      </p:sp>
      <p:sp>
        <p:nvSpPr>
          <p:cNvPr id="3" name="Content Placeholder 2"/>
          <p:cNvSpPr>
            <a:spLocks noGrp="1"/>
          </p:cNvSpPr>
          <p:nvPr>
            <p:ph idx="1"/>
          </p:nvPr>
        </p:nvSpPr>
        <p:spPr/>
        <p:txBody>
          <a:bodyPr/>
          <a:lstStyle/>
          <a:p>
            <a:pPr lvl="0" algn="just">
              <a:buClr>
                <a:schemeClr val="bg1"/>
              </a:buClr>
            </a:pPr>
            <a:r>
              <a:rPr lang="en-US" sz="2800" dirty="0" smtClean="0">
                <a:solidFill>
                  <a:srgbClr val="C00000"/>
                </a:solidFill>
                <a:latin typeface="Arial" pitchFamily="34" charset="0"/>
                <a:cs typeface="Arial" pitchFamily="34" charset="0"/>
              </a:rPr>
              <a:t>Advantages:</a:t>
            </a:r>
          </a:p>
          <a:p>
            <a:pPr marL="514350" lvl="0" indent="-514350" algn="just">
              <a:buClr>
                <a:schemeClr val="bg1"/>
              </a:buClr>
              <a:buFont typeface="+mj-lt"/>
              <a:buAutoNum type="arabicPeriod"/>
            </a:pPr>
            <a:r>
              <a:rPr lang="en-US" sz="2800" dirty="0" smtClean="0">
                <a:solidFill>
                  <a:schemeClr val="bg1"/>
                </a:solidFill>
                <a:latin typeface="Arial" pitchFamily="34" charset="0"/>
                <a:cs typeface="Arial" pitchFamily="34" charset="0"/>
              </a:rPr>
              <a:t>Widely used and available.</a:t>
            </a:r>
          </a:p>
          <a:p>
            <a:pPr marL="514350" lvl="0" indent="-514350" algn="just">
              <a:buClrTx/>
              <a:buFont typeface="+mj-lt"/>
              <a:buAutoNum type="arabicPeriod"/>
            </a:pPr>
            <a:r>
              <a:rPr lang="en-US" sz="2800" dirty="0" smtClean="0">
                <a:solidFill>
                  <a:schemeClr val="bg1"/>
                </a:solidFill>
                <a:latin typeface="Arial" pitchFamily="34" charset="0"/>
                <a:cs typeface="Arial" pitchFamily="34" charset="0"/>
              </a:rPr>
              <a:t>Experts available.</a:t>
            </a:r>
          </a:p>
          <a:p>
            <a:pPr marL="514350" lvl="0" indent="-514350" algn="just">
              <a:buClr>
                <a:schemeClr val="bg1"/>
              </a:buClr>
              <a:buFont typeface="+mj-lt"/>
              <a:buAutoNum type="arabicPeriod"/>
            </a:pPr>
            <a:r>
              <a:rPr lang="en-US" sz="2800" dirty="0" smtClean="0">
                <a:solidFill>
                  <a:schemeClr val="bg1"/>
                </a:solidFill>
                <a:latin typeface="Arial" pitchFamily="34" charset="0"/>
                <a:cs typeface="Arial" pitchFamily="34" charset="0"/>
              </a:rPr>
              <a:t>High-spatial resolution.</a:t>
            </a:r>
          </a:p>
          <a:p>
            <a:pPr marL="514350" lvl="0" indent="-514350" algn="just">
              <a:buClrTx/>
              <a:buFont typeface="+mj-lt"/>
              <a:buAutoNum type="arabicPeriod"/>
            </a:pPr>
            <a:r>
              <a:rPr lang="en-US" sz="2800" dirty="0" smtClean="0">
                <a:solidFill>
                  <a:schemeClr val="bg1"/>
                </a:solidFill>
                <a:latin typeface="Arial" pitchFamily="34" charset="0"/>
                <a:cs typeface="Arial" pitchFamily="34" charset="0"/>
              </a:rPr>
              <a:t>Excellent imaging of hard tissues (bones).</a:t>
            </a:r>
          </a:p>
          <a:p>
            <a:pPr lvl="0">
              <a:buClr>
                <a:schemeClr val="bg1"/>
              </a:buClr>
            </a:pPr>
            <a:r>
              <a:rPr lang="en-US" sz="2800" dirty="0" smtClean="0">
                <a:solidFill>
                  <a:srgbClr val="C00000"/>
                </a:solidFill>
              </a:rPr>
              <a:t>Disadvantages:</a:t>
            </a:r>
          </a:p>
          <a:p>
            <a:pPr marL="514350" lvl="0" indent="-514350">
              <a:buClrTx/>
              <a:buFont typeface="+mj-lt"/>
              <a:buAutoNum type="arabicPeriod"/>
            </a:pPr>
            <a:r>
              <a:rPr lang="en-US" sz="2800" dirty="0" smtClean="0">
                <a:solidFill>
                  <a:schemeClr val="bg1"/>
                </a:solidFill>
              </a:rPr>
              <a:t>Radiation exposure.</a:t>
            </a:r>
          </a:p>
          <a:p>
            <a:pPr marL="514350" lvl="0" indent="-514350">
              <a:buClr>
                <a:schemeClr val="bg1"/>
              </a:buClr>
              <a:buFont typeface="+mj-lt"/>
              <a:buAutoNum type="arabicPeriod"/>
            </a:pPr>
            <a:r>
              <a:rPr lang="en-US" sz="2800" dirty="0" smtClean="0">
                <a:solidFill>
                  <a:schemeClr val="bg1"/>
                </a:solidFill>
              </a:rPr>
              <a:t>Diﬃculty in imaging soft-tissues.</a:t>
            </a:r>
          </a:p>
          <a:p>
            <a:pPr marL="514350" lvl="0" indent="-514350">
              <a:buClrTx/>
              <a:buFont typeface="+mj-lt"/>
              <a:buAutoNum type="arabicPeriod"/>
            </a:pPr>
            <a:r>
              <a:rPr lang="en-US" sz="2800" dirty="0" smtClean="0">
                <a:solidFill>
                  <a:schemeClr val="bg1"/>
                </a:solidFill>
              </a:rPr>
              <a:t>2D projection, hidden parts.</a:t>
            </a:r>
          </a:p>
          <a:p>
            <a:pPr marL="514350" lvl="0" indent="-514350" algn="just">
              <a:buNone/>
            </a:pPr>
            <a:endParaRPr lang="en-US" sz="2800" dirty="0" smtClean="0">
              <a:solidFill>
                <a:schemeClr val="bg1"/>
              </a:solidFill>
              <a:latin typeface="Arial" pitchFamily="34" charset="0"/>
              <a:cs typeface="Arial" pitchFamily="34" charset="0"/>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u="sng" dirty="0" smtClean="0">
                <a:solidFill>
                  <a:schemeClr val="bg1"/>
                </a:solidFill>
                <a:effectLst/>
              </a:rPr>
              <a:t>X-RAY</a:t>
            </a:r>
            <a:endParaRPr lang="en-US" u="sng" dirty="0">
              <a:solidFill>
                <a:schemeClr val="bg1"/>
              </a:solidFill>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6" algn="ctr">
              <a:buNone/>
            </a:pPr>
            <a:r>
              <a:rPr lang="en-US" sz="3600" b="1" dirty="0" smtClean="0">
                <a:latin typeface="Times New Roman" panose="02020603050405020304" pitchFamily="18" charset="0"/>
                <a:cs typeface="Times New Roman" panose="02020603050405020304" pitchFamily="18" charset="0"/>
              </a:rPr>
              <a:t>Group Members</a:t>
            </a:r>
          </a:p>
          <a:p>
            <a:pPr marL="0" lvl="6" indent="0"/>
            <a:r>
              <a:rPr lang="en-US" sz="3600" dirty="0" smtClean="0"/>
              <a:t>Ali </a:t>
            </a:r>
            <a:r>
              <a:rPr lang="en-US" sz="3600" dirty="0" smtClean="0"/>
              <a:t>Raza Khan</a:t>
            </a:r>
          </a:p>
          <a:p>
            <a:pPr marL="0" lvl="6" indent="0"/>
            <a:r>
              <a:rPr lang="en-US" sz="3600" dirty="0" smtClean="0"/>
              <a:t>Ali Raza</a:t>
            </a:r>
          </a:p>
          <a:p>
            <a:pPr marL="0" lvl="6" indent="0"/>
            <a:r>
              <a:rPr lang="en-US" sz="3600" dirty="0" err="1" smtClean="0"/>
              <a:t>Gulraiz</a:t>
            </a:r>
            <a:r>
              <a:rPr lang="en-US" sz="3600" dirty="0" smtClean="0"/>
              <a:t> </a:t>
            </a:r>
            <a:r>
              <a:rPr lang="en-US" sz="3600" dirty="0" err="1" smtClean="0"/>
              <a:t>Munzoor</a:t>
            </a:r>
            <a:endParaRPr lang="en-US" sz="3600" dirty="0" smtClean="0"/>
          </a:p>
          <a:p>
            <a:pPr marL="0" lvl="6" indent="0"/>
            <a:r>
              <a:rPr lang="en-US" sz="3600" dirty="0" smtClean="0"/>
              <a:t>Kamran Zafar</a:t>
            </a:r>
          </a:p>
          <a:p>
            <a:pPr marL="0" lvl="6" indent="0"/>
            <a:r>
              <a:rPr lang="en-US" sz="3600" dirty="0" smtClean="0"/>
              <a:t>Usman </a:t>
            </a:r>
            <a:r>
              <a:rPr lang="en-US" sz="3600" dirty="0" err="1" smtClean="0"/>
              <a:t>Yousif</a:t>
            </a:r>
            <a:endParaRPr lang="en-US" sz="3600" dirty="0" smtClean="0"/>
          </a:p>
          <a:p>
            <a:pPr marL="0" lvl="6" indent="0"/>
            <a:endParaRPr lang="en-US" sz="3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deel\Downloads\wilhelm-konrad-roentgen-german-physicist-sheila-terry.jpg"/>
          <p:cNvPicPr>
            <a:picLocks noChangeAspect="1" noChangeArrowheads="1"/>
          </p:cNvPicPr>
          <p:nvPr/>
        </p:nvPicPr>
        <p:blipFill>
          <a:blip r:embed="rId2" cstate="print"/>
          <a:srcRect/>
          <a:stretch>
            <a:fillRect/>
          </a:stretch>
        </p:blipFill>
        <p:spPr bwMode="auto">
          <a:xfrm>
            <a:off x="7696200" y="228600"/>
            <a:ext cx="1219200" cy="1143000"/>
          </a:xfrm>
          <a:prstGeom prst="rect">
            <a:avLst/>
          </a:prstGeom>
          <a:noFill/>
        </p:spPr>
      </p:pic>
      <p:sp>
        <p:nvSpPr>
          <p:cNvPr id="2" name="Title 1"/>
          <p:cNvSpPr>
            <a:spLocks noGrp="1"/>
          </p:cNvSpPr>
          <p:nvPr>
            <p:ph type="title"/>
          </p:nvPr>
        </p:nvSpPr>
        <p:spPr/>
        <p:txBody>
          <a:bodyPr/>
          <a:lstStyle/>
          <a:p>
            <a:pPr marL="0" algn="ctr"/>
            <a:r>
              <a:rPr lang="en-US" dirty="0" smtClean="0">
                <a:solidFill>
                  <a:schemeClr val="bg1"/>
                </a:solidFill>
                <a:effectLst/>
                <a:latin typeface="Arial" pitchFamily="34" charset="0"/>
                <a:cs typeface="Arial" pitchFamily="34" charset="0"/>
              </a:rPr>
              <a:t>X-RAY GENERATION</a:t>
            </a:r>
            <a:endParaRPr lang="en-US" dirty="0">
              <a:solidFill>
                <a:schemeClr val="bg1"/>
              </a:solidFill>
              <a:effectLst/>
              <a:latin typeface="Arial" pitchFamily="34" charset="0"/>
              <a:cs typeface="Arial" pitchFamily="34" charset="0"/>
            </a:endParaRPr>
          </a:p>
        </p:txBody>
      </p:sp>
      <p:sp>
        <p:nvSpPr>
          <p:cNvPr id="3" name="Content Placeholder 2"/>
          <p:cNvSpPr>
            <a:spLocks noGrp="1"/>
          </p:cNvSpPr>
          <p:nvPr>
            <p:ph idx="1"/>
          </p:nvPr>
        </p:nvSpPr>
        <p:spPr>
          <a:xfrm>
            <a:off x="457200" y="1646236"/>
            <a:ext cx="8229600" cy="4729627"/>
          </a:xfrm>
        </p:spPr>
        <p:txBody>
          <a:bodyPr>
            <a:normAutofit fontScale="92500" lnSpcReduction="10000"/>
          </a:bodyPr>
          <a:lstStyle/>
          <a:p>
            <a:pPr algn="just">
              <a:buClr>
                <a:schemeClr val="bg1"/>
              </a:buClr>
            </a:pPr>
            <a:r>
              <a:rPr lang="en-US" sz="3000" dirty="0" smtClean="0">
                <a:solidFill>
                  <a:schemeClr val="bg1"/>
                </a:solidFill>
                <a:latin typeface="Arial" pitchFamily="34" charset="0"/>
                <a:cs typeface="Arial" pitchFamily="34" charset="0"/>
              </a:rPr>
              <a:t>Wilhelm Roentgen discovered X-rays in 1895. Roentgen sent electrons through an evacuated discharge tube. He used a very high voltage across the tube to give the electrons a large kinetic energy. When the electrons struck the glass wall of the tube there was a glow on a bright screen a short distance away. The glow continued even when if a piece of wood was placed between the tube and the screen. He concluded that highly penetrating rays were from the discharge tube.</a:t>
            </a:r>
          </a:p>
          <a:p>
            <a:pPr algn="just">
              <a:buClr>
                <a:schemeClr val="bg1"/>
              </a:buClr>
            </a:pPr>
            <a:endParaRPr lang="en-US" sz="3000" b="1" i="1" dirty="0" smtClean="0">
              <a:solidFill>
                <a:schemeClr val="bg1"/>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effectLst/>
                <a:latin typeface="Arial" pitchFamily="34" charset="0"/>
                <a:cs typeface="Arial" pitchFamily="34" charset="0"/>
              </a:rPr>
              <a:t>X-RAY GENERATION</a:t>
            </a:r>
            <a:endParaRPr lang="en-US" dirty="0"/>
          </a:p>
        </p:txBody>
      </p:sp>
      <p:sp>
        <p:nvSpPr>
          <p:cNvPr id="3" name="Content Placeholder 2"/>
          <p:cNvSpPr>
            <a:spLocks noGrp="1"/>
          </p:cNvSpPr>
          <p:nvPr>
            <p:ph idx="1"/>
          </p:nvPr>
        </p:nvSpPr>
        <p:spPr>
          <a:xfrm>
            <a:off x="457200" y="1646237"/>
            <a:ext cx="8305800" cy="4526280"/>
          </a:xfrm>
        </p:spPr>
        <p:txBody>
          <a:bodyPr/>
          <a:lstStyle/>
          <a:p>
            <a:r>
              <a:rPr lang="en-US" sz="2800" dirty="0">
                <a:solidFill>
                  <a:schemeClr val="bg1"/>
                </a:solidFill>
                <a:latin typeface="Arial" panose="020B0604020202020204" pitchFamily="34" charset="0"/>
                <a:cs typeface="Arial" panose="020B0604020202020204" pitchFamily="34" charset="0"/>
              </a:rPr>
              <a:t>In his report </a:t>
            </a:r>
            <a:r>
              <a:rPr lang="en-US" sz="2800" dirty="0" err="1">
                <a:solidFill>
                  <a:schemeClr val="bg1"/>
                </a:solidFill>
                <a:latin typeface="Arial" panose="020B0604020202020204" pitchFamily="34" charset="0"/>
                <a:cs typeface="Arial" panose="020B0604020202020204" pitchFamily="34" charset="0"/>
              </a:rPr>
              <a:t>Röntgen</a:t>
            </a:r>
            <a:r>
              <a:rPr lang="en-US" sz="2800" dirty="0">
                <a:solidFill>
                  <a:schemeClr val="bg1"/>
                </a:solidFill>
                <a:latin typeface="Arial" panose="020B0604020202020204" pitchFamily="34" charset="0"/>
                <a:cs typeface="Arial" panose="020B0604020202020204" pitchFamily="34" charset="0"/>
              </a:rPr>
              <a:t> called the newly discovered rays “X-rays” to indicate that their nature was unknown. The rays were also later called </a:t>
            </a:r>
            <a:r>
              <a:rPr lang="en-US" sz="2800" dirty="0" err="1">
                <a:solidFill>
                  <a:schemeClr val="bg1"/>
                </a:solidFill>
                <a:latin typeface="Arial" panose="020B0604020202020204" pitchFamily="34" charset="0"/>
                <a:cs typeface="Arial" panose="020B0604020202020204" pitchFamily="34" charset="0"/>
              </a:rPr>
              <a:t>Röntgen</a:t>
            </a:r>
            <a:r>
              <a:rPr lang="en-US" sz="2800" dirty="0">
                <a:solidFill>
                  <a:schemeClr val="bg1"/>
                </a:solidFill>
                <a:latin typeface="Arial" panose="020B0604020202020204" pitchFamily="34" charset="0"/>
                <a:cs typeface="Arial" panose="020B0604020202020204" pitchFamily="34" charset="0"/>
              </a:rPr>
              <a:t> rays in honor of the distinguished </a:t>
            </a:r>
            <a:r>
              <a:rPr lang="en-US" sz="2800" dirty="0" err="1">
                <a:solidFill>
                  <a:schemeClr val="bg1"/>
                </a:solidFill>
                <a:latin typeface="Arial" panose="020B0604020202020204" pitchFamily="34" charset="0"/>
                <a:cs typeface="Arial" panose="020B0604020202020204" pitchFamily="34" charset="0"/>
              </a:rPr>
              <a:t>achevement</a:t>
            </a:r>
            <a:r>
              <a:rPr lang="en-US" sz="2800" dirty="0">
                <a:solidFill>
                  <a:schemeClr val="bg1"/>
                </a:solidFill>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464650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effectLst/>
                <a:latin typeface="Arial" pitchFamily="34" charset="0"/>
                <a:cs typeface="Arial" pitchFamily="34" charset="0"/>
              </a:rPr>
              <a:t>X-RAY GENERATION</a:t>
            </a:r>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6" name="Content Placeholder 5"/>
          <p:cNvPicPr>
            <a:picLocks noGrp="1"/>
          </p:cNvPicPr>
          <p:nvPr>
            <p:ph idx="1"/>
          </p:nvPr>
        </p:nvPicPr>
        <p:blipFill>
          <a:blip r:embed="rId2"/>
          <a:srcRect/>
          <a:stretch>
            <a:fillRect/>
          </a:stretch>
        </p:blipFill>
        <p:spPr bwMode="auto">
          <a:xfrm>
            <a:off x="609600" y="1524000"/>
            <a:ext cx="8001000" cy="2362200"/>
          </a:xfrm>
          <a:prstGeom prst="rect">
            <a:avLst/>
          </a:prstGeom>
          <a:noFill/>
          <a:ln w="9525">
            <a:noFill/>
            <a:miter lim="800000"/>
            <a:headEnd/>
            <a:tailEnd/>
          </a:ln>
        </p:spPr>
      </p:pic>
      <p:sp>
        <p:nvSpPr>
          <p:cNvPr id="7" name="Rectangle 6"/>
          <p:cNvSpPr/>
          <p:nvPr/>
        </p:nvSpPr>
        <p:spPr>
          <a:xfrm>
            <a:off x="609600" y="4114800"/>
            <a:ext cx="8001000" cy="3354765"/>
          </a:xfrm>
          <a:prstGeom prst="rect">
            <a:avLst/>
          </a:prstGeom>
        </p:spPr>
        <p:txBody>
          <a:bodyPr wrap="square">
            <a:spAutoFit/>
          </a:bodyPr>
          <a:lstStyle/>
          <a:p>
            <a:pPr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Made of cast steel &amp; is usually lead-lined. Provides for absorption of most off-focus radiation.</a:t>
            </a:r>
            <a:endParaRPr lang="en-US" sz="2400" b="1" i="1" dirty="0" smtClean="0">
              <a:solidFill>
                <a:srgbClr val="4F81BD"/>
              </a:solidFill>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Ø"/>
            </a:pPr>
            <a:r>
              <a:rPr lang="en-US" altLang="zh-CN" sz="2400" b="1" dirty="0">
                <a:solidFill>
                  <a:schemeClr val="bg1"/>
                </a:solidFill>
              </a:rPr>
              <a:t> </a:t>
            </a:r>
            <a:r>
              <a:rPr lang="en-US" altLang="zh-CN" sz="2400" dirty="0">
                <a:solidFill>
                  <a:schemeClr val="bg1"/>
                </a:solidFill>
              </a:rPr>
              <a:t>Wavelengths of x-rays is 0.001 to 	</a:t>
            </a:r>
            <a:r>
              <a:rPr lang="en-US" altLang="zh-CN" sz="2400" dirty="0" smtClean="0">
                <a:solidFill>
                  <a:schemeClr val="bg1"/>
                </a:solidFill>
              </a:rPr>
              <a:t>10nm.</a:t>
            </a:r>
            <a:endParaRPr lang="en-US" sz="2400" dirty="0" smtClean="0">
              <a:solidFill>
                <a:srgbClr val="000000"/>
              </a:solidFill>
              <a:latin typeface="Arial" pitchFamily="34" charset="0"/>
              <a:ea typeface="Times New Roman" pitchFamily="18" charset="0"/>
              <a:cs typeface="Arial" pitchFamily="34" charset="0"/>
            </a:endParaRPr>
          </a:p>
          <a:p>
            <a:pPr fontAlgn="base">
              <a:spcBef>
                <a:spcPct val="0"/>
              </a:spcBef>
              <a:spcAft>
                <a:spcPct val="0"/>
              </a:spcAft>
              <a:buFont typeface="Wingdings" pitchFamily="2" charset="2"/>
              <a:buChar char="Ø"/>
            </a:pPr>
            <a:r>
              <a:rPr lang="en-US" altLang="zh-CN" sz="2400" dirty="0">
                <a:solidFill>
                  <a:schemeClr val="bg1"/>
                </a:solidFill>
              </a:rPr>
              <a:t>electrons </a:t>
            </a:r>
            <a:r>
              <a:rPr lang="en-US" altLang="zh-CN" sz="2400" dirty="0">
                <a:solidFill>
                  <a:schemeClr val="bg1"/>
                </a:solidFill>
                <a:sym typeface="Wingdings" panose="05000000000000000000" pitchFamily="2" charset="2"/>
              </a:rPr>
              <a:t></a:t>
            </a:r>
            <a:r>
              <a:rPr lang="en-US" altLang="zh-CN" sz="2400" dirty="0">
                <a:solidFill>
                  <a:schemeClr val="bg1"/>
                </a:solidFill>
              </a:rPr>
              <a:t> accelerated by10</a:t>
            </a:r>
            <a:r>
              <a:rPr lang="en-US" altLang="zh-CN" sz="2400" baseline="30000" dirty="0">
                <a:solidFill>
                  <a:schemeClr val="bg1"/>
                </a:solidFill>
              </a:rPr>
              <a:t>3</a:t>
            </a:r>
            <a:r>
              <a:rPr lang="en-US" altLang="zh-CN" sz="2400" dirty="0">
                <a:solidFill>
                  <a:schemeClr val="bg1"/>
                </a:solidFill>
              </a:rPr>
              <a:t> to </a:t>
            </a:r>
            <a:r>
              <a:rPr lang="en-US" altLang="zh-CN" sz="2400" dirty="0" smtClean="0">
                <a:solidFill>
                  <a:schemeClr val="bg1"/>
                </a:solidFill>
              </a:rPr>
              <a:t>10</a:t>
            </a:r>
            <a:r>
              <a:rPr lang="en-US" altLang="zh-CN" sz="2400" baseline="30000" dirty="0" smtClean="0">
                <a:solidFill>
                  <a:schemeClr val="bg1"/>
                </a:solidFill>
              </a:rPr>
              <a:t>6</a:t>
            </a:r>
            <a:r>
              <a:rPr lang="en-US" altLang="zh-CN" sz="2400" dirty="0" smtClean="0">
                <a:solidFill>
                  <a:schemeClr val="bg1"/>
                </a:solidFill>
              </a:rPr>
              <a:t>V.</a:t>
            </a:r>
          </a:p>
          <a:p>
            <a:pPr fontAlgn="base">
              <a:spcBef>
                <a:spcPct val="0"/>
              </a:spcBef>
              <a:spcAft>
                <a:spcPct val="0"/>
              </a:spcAft>
              <a:buFont typeface="Wingdings" pitchFamily="2" charset="2"/>
              <a:buChar char="Ø"/>
            </a:pPr>
            <a:r>
              <a:rPr lang="en-US" altLang="zh-CN" sz="2400" dirty="0">
                <a:solidFill>
                  <a:schemeClr val="bg1"/>
                </a:solidFill>
              </a:rPr>
              <a:t>The energy of x-ray photons is E = </a:t>
            </a:r>
            <a:r>
              <a:rPr lang="en-US" altLang="zh-CN" sz="2400" dirty="0" err="1">
                <a:solidFill>
                  <a:schemeClr val="bg1"/>
                </a:solidFill>
              </a:rPr>
              <a:t>hv</a:t>
            </a:r>
            <a:r>
              <a:rPr lang="en-US" altLang="zh-CN" sz="2400" dirty="0">
                <a:solidFill>
                  <a:schemeClr val="bg1"/>
                </a:solidFill>
              </a:rPr>
              <a:t>. </a:t>
            </a:r>
            <a:endParaRPr lang="en-US" altLang="zh-CN" sz="2400" dirty="0" smtClean="0">
              <a:solidFill>
                <a:schemeClr val="bg1"/>
              </a:solidFill>
            </a:endParaRPr>
          </a:p>
          <a:p>
            <a:pPr indent="-457200" fontAlgn="base">
              <a:spcBef>
                <a:spcPct val="0"/>
              </a:spcBef>
              <a:spcAft>
                <a:spcPct val="0"/>
              </a:spcAft>
              <a:buFont typeface="Wingdings" pitchFamily="2" charset="2"/>
              <a:buChar char="Ø"/>
            </a:pPr>
            <a:r>
              <a:rPr lang="en-US" sz="2000" dirty="0" err="1">
                <a:solidFill>
                  <a:schemeClr val="bg1"/>
                </a:solidFill>
              </a:rPr>
              <a:t>λ</a:t>
            </a:r>
            <a:r>
              <a:rPr lang="en-US" sz="2000" baseline="-25000" dirty="0" err="1">
                <a:solidFill>
                  <a:schemeClr val="bg1"/>
                </a:solidFill>
              </a:rPr>
              <a:t>visible</a:t>
            </a:r>
            <a:r>
              <a:rPr lang="en-US" sz="2000" dirty="0">
                <a:solidFill>
                  <a:schemeClr val="bg1"/>
                </a:solidFill>
              </a:rPr>
              <a:t>  = 600 Angstroms, </a:t>
            </a:r>
            <a:r>
              <a:rPr lang="el-GR" sz="2000" dirty="0">
                <a:solidFill>
                  <a:schemeClr val="bg1"/>
                </a:solidFill>
              </a:rPr>
              <a:t>λ</a:t>
            </a:r>
            <a:r>
              <a:rPr lang="en-US" sz="2000" baseline="-25000" dirty="0">
                <a:solidFill>
                  <a:schemeClr val="bg1"/>
                </a:solidFill>
              </a:rPr>
              <a:t>x-rays</a:t>
            </a:r>
            <a:r>
              <a:rPr lang="en-US" sz="2000" dirty="0">
                <a:solidFill>
                  <a:schemeClr val="bg1"/>
                </a:solidFill>
              </a:rPr>
              <a:t> = 1 A, </a:t>
            </a:r>
            <a:r>
              <a:rPr lang="el-GR" sz="2000" dirty="0">
                <a:solidFill>
                  <a:schemeClr val="bg1"/>
                </a:solidFill>
              </a:rPr>
              <a:t>λ</a:t>
            </a:r>
            <a:r>
              <a:rPr lang="en-US" sz="2000" baseline="-25000" dirty="0">
                <a:solidFill>
                  <a:schemeClr val="bg1"/>
                </a:solidFill>
              </a:rPr>
              <a:t>gamma rays </a:t>
            </a:r>
            <a:r>
              <a:rPr lang="en-US" sz="2000" dirty="0">
                <a:solidFill>
                  <a:schemeClr val="bg1"/>
                </a:solidFill>
              </a:rPr>
              <a:t>= 0.0001 A</a:t>
            </a:r>
          </a:p>
          <a:p>
            <a:pPr fontAlgn="base">
              <a:spcBef>
                <a:spcPct val="0"/>
              </a:spcBef>
              <a:spcAft>
                <a:spcPct val="0"/>
              </a:spcAft>
              <a:buFont typeface="Wingdings" pitchFamily="2" charset="2"/>
              <a:buChar char="Ø"/>
            </a:pPr>
            <a:endParaRPr lang="en-US" altLang="zh-CN" sz="2400" b="1" dirty="0">
              <a:solidFill>
                <a:schemeClr val="bg1"/>
              </a:solidFill>
            </a:endParaRPr>
          </a:p>
          <a:p>
            <a:pPr fontAlgn="base">
              <a:spcBef>
                <a:spcPct val="0"/>
              </a:spcBef>
              <a:spcAft>
                <a:spcPct val="0"/>
              </a:spcAft>
              <a:buFont typeface="Wingdings" pitchFamily="2" charset="2"/>
              <a:buChar char="Ø"/>
            </a:pPr>
            <a:endParaRPr lang="en-US" altLang="zh-CN" sz="2400" b="1" dirty="0">
              <a:solidFill>
                <a:schemeClr val="bg1"/>
              </a:solidFill>
            </a:endParaRPr>
          </a:p>
          <a:p>
            <a:pPr lvl="0" fontAlgn="base">
              <a:spcBef>
                <a:spcPct val="0"/>
              </a:spcBef>
              <a:spcAft>
                <a:spcPct val="0"/>
              </a:spcAft>
              <a:buFont typeface="Wingdings" pitchFamily="2" charset="2"/>
              <a:buChar char="Ø"/>
            </a:pPr>
            <a:endParaRPr lang="en-US" sz="2400" b="1" dirty="0" smtClean="0">
              <a:solidFill>
                <a:srgbClr val="4F81BD"/>
              </a:solidFill>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effectLst/>
                <a:latin typeface="Arial" pitchFamily="34" charset="0"/>
                <a:cs typeface="Arial" pitchFamily="34" charset="0"/>
              </a:rPr>
              <a:t>X-RAY GENERATION</a:t>
            </a:r>
            <a:endParaRPr lang="en-US" dirty="0"/>
          </a:p>
        </p:txBody>
      </p:sp>
      <p:sp>
        <p:nvSpPr>
          <p:cNvPr id="3" name="Content Placeholder 2"/>
          <p:cNvSpPr>
            <a:spLocks noGrp="1"/>
          </p:cNvSpPr>
          <p:nvPr>
            <p:ph idx="1"/>
          </p:nvPr>
        </p:nvSpPr>
        <p:spPr/>
        <p:txBody>
          <a:bodyPr/>
          <a:lstStyle/>
          <a:p>
            <a:pPr algn="just">
              <a:buClrTx/>
            </a:pPr>
            <a:r>
              <a:rPr lang="en-US" sz="2400" dirty="0">
                <a:solidFill>
                  <a:srgbClr val="C00000"/>
                </a:solidFill>
                <a:latin typeface="Arial" panose="020B0604020202020204" pitchFamily="34" charset="0"/>
                <a:cs typeface="Arial" panose="020B0604020202020204" pitchFamily="34" charset="0"/>
              </a:rPr>
              <a:t>The major components of the modern X-ray tube are: </a:t>
            </a:r>
            <a:endParaRPr lang="en-US" sz="2400" dirty="0" smtClean="0">
              <a:solidFill>
                <a:srgbClr val="C00000"/>
              </a:solidFill>
              <a:latin typeface="Arial" panose="020B0604020202020204" pitchFamily="34" charset="0"/>
              <a:cs typeface="Arial" panose="020B0604020202020204" pitchFamily="34" charset="0"/>
            </a:endParaRPr>
          </a:p>
          <a:p>
            <a:pPr algn="just">
              <a:buClrTx/>
            </a:pPr>
            <a:r>
              <a:rPr lang="en-US" sz="2400" i="1" dirty="0">
                <a:solidFill>
                  <a:schemeClr val="bg1"/>
                </a:solidFill>
                <a:latin typeface="Arial" panose="020B0604020202020204" pitchFamily="34" charset="0"/>
                <a:cs typeface="Arial" panose="020B0604020202020204" pitchFamily="34" charset="0"/>
              </a:rPr>
              <a:t>cathode </a:t>
            </a:r>
            <a:r>
              <a:rPr lang="en-US" sz="2400" dirty="0">
                <a:solidFill>
                  <a:schemeClr val="bg1"/>
                </a:solidFill>
                <a:latin typeface="Arial" panose="020B0604020202020204" pitchFamily="34" charset="0"/>
                <a:cs typeface="Arial" panose="020B0604020202020204" pitchFamily="34" charset="0"/>
              </a:rPr>
              <a:t>(electron source</a:t>
            </a:r>
            <a:r>
              <a:rPr lang="en-US" sz="2400" dirty="0" smtClean="0">
                <a:solidFill>
                  <a:schemeClr val="bg1"/>
                </a:solidFill>
                <a:latin typeface="Arial" panose="020B0604020202020204" pitchFamily="34" charset="0"/>
                <a:cs typeface="Arial" panose="020B0604020202020204" pitchFamily="34" charset="0"/>
              </a:rPr>
              <a:t>).</a:t>
            </a:r>
          </a:p>
          <a:p>
            <a:pPr algn="just">
              <a:buClrTx/>
            </a:pPr>
            <a:r>
              <a:rPr lang="en-US" sz="2400" i="1" dirty="0">
                <a:solidFill>
                  <a:schemeClr val="bg1"/>
                </a:solidFill>
                <a:latin typeface="Arial" panose="020B0604020202020204" pitchFamily="34" charset="0"/>
                <a:cs typeface="Arial" panose="020B0604020202020204" pitchFamily="34" charset="0"/>
              </a:rPr>
              <a:t>anode </a:t>
            </a:r>
            <a:r>
              <a:rPr lang="en-US" sz="2400" dirty="0">
                <a:solidFill>
                  <a:schemeClr val="bg1"/>
                </a:solidFill>
                <a:latin typeface="Arial" panose="020B0604020202020204" pitchFamily="34" charset="0"/>
                <a:cs typeface="Arial" panose="020B0604020202020204" pitchFamily="34" charset="0"/>
              </a:rPr>
              <a:t>(acceleration potential</a:t>
            </a:r>
            <a:r>
              <a:rPr lang="en-US" sz="2400" dirty="0" smtClean="0">
                <a:solidFill>
                  <a:schemeClr val="bg1"/>
                </a:solidFill>
                <a:latin typeface="Arial" panose="020B0604020202020204" pitchFamily="34" charset="0"/>
                <a:cs typeface="Arial" panose="020B0604020202020204" pitchFamily="34" charset="0"/>
              </a:rPr>
              <a:t>).</a:t>
            </a:r>
          </a:p>
          <a:p>
            <a:pPr algn="just">
              <a:buClrTx/>
            </a:pPr>
            <a:r>
              <a:rPr lang="en-US" sz="2400" i="1" dirty="0">
                <a:solidFill>
                  <a:schemeClr val="bg1"/>
                </a:solidFill>
                <a:latin typeface="Arial" panose="020B0604020202020204" pitchFamily="34" charset="0"/>
                <a:cs typeface="Arial" panose="020B0604020202020204" pitchFamily="34" charset="0"/>
              </a:rPr>
              <a:t>rotor/stator </a:t>
            </a:r>
            <a:r>
              <a:rPr lang="en-US" sz="2400" dirty="0">
                <a:solidFill>
                  <a:schemeClr val="bg1"/>
                </a:solidFill>
                <a:latin typeface="Arial" panose="020B0604020202020204" pitchFamily="34" charset="0"/>
                <a:cs typeface="Arial" panose="020B0604020202020204" pitchFamily="34" charset="0"/>
              </a:rPr>
              <a:t>(target device</a:t>
            </a:r>
            <a:r>
              <a:rPr lang="en-US" sz="2400" dirty="0" smtClean="0">
                <a:solidFill>
                  <a:schemeClr val="bg1"/>
                </a:solidFill>
                <a:latin typeface="Arial" panose="020B0604020202020204" pitchFamily="34" charset="0"/>
                <a:cs typeface="Arial" panose="020B0604020202020204" pitchFamily="34" charset="0"/>
              </a:rPr>
              <a:t>).</a:t>
            </a:r>
          </a:p>
          <a:p>
            <a:pPr algn="just">
              <a:buClrTx/>
            </a:pPr>
            <a:r>
              <a:rPr lang="en-US" sz="2400" i="1" dirty="0">
                <a:solidFill>
                  <a:schemeClr val="bg1"/>
                </a:solidFill>
                <a:latin typeface="Arial" panose="020B0604020202020204" pitchFamily="34" charset="0"/>
                <a:cs typeface="Arial" panose="020B0604020202020204" pitchFamily="34" charset="0"/>
              </a:rPr>
              <a:t>glass/metal envelope </a:t>
            </a:r>
            <a:r>
              <a:rPr lang="en-US" sz="2400" dirty="0">
                <a:solidFill>
                  <a:schemeClr val="bg1"/>
                </a:solidFill>
                <a:latin typeface="Arial" panose="020B0604020202020204" pitchFamily="34" charset="0"/>
                <a:cs typeface="Arial" panose="020B0604020202020204" pitchFamily="34" charset="0"/>
              </a:rPr>
              <a:t>(vacuum tube</a:t>
            </a:r>
            <a:r>
              <a:rPr lang="en-US" sz="2400" dirty="0" smtClean="0">
                <a:solidFill>
                  <a:schemeClr val="bg1"/>
                </a:solidFill>
                <a:latin typeface="Arial" panose="020B0604020202020204" pitchFamily="34" charset="0"/>
                <a:cs typeface="Arial" panose="020B0604020202020204" pitchFamily="34" charset="0"/>
              </a:rPr>
              <a:t>).</a:t>
            </a:r>
            <a:endParaRPr lang="en-US" sz="2400" dirty="0">
              <a:solidFill>
                <a:schemeClr val="bg1"/>
              </a:solidFill>
              <a:latin typeface="Arial" panose="020B0604020202020204" pitchFamily="34" charset="0"/>
              <a:cs typeface="Arial" panose="020B0604020202020204" pitchFamily="34" charset="0"/>
            </a:endParaRPr>
          </a:p>
          <a:p>
            <a:pPr algn="just">
              <a:buClrTx/>
            </a:pPr>
            <a:endParaRPr lang="en-US" sz="2400" dirty="0">
              <a:solidFill>
                <a:schemeClr val="bg1"/>
              </a:solidFill>
              <a:latin typeface="Arial" panose="020B0604020202020204" pitchFamily="34" charset="0"/>
              <a:cs typeface="Arial" panose="020B0604020202020204" pitchFamily="34" charset="0"/>
            </a:endParaRPr>
          </a:p>
          <a:p>
            <a:pPr algn="just">
              <a:buClrTx/>
            </a:pPr>
            <a:endParaRPr lang="en-US" sz="2400" dirty="0">
              <a:solidFill>
                <a:schemeClr val="bg1"/>
              </a:solidFill>
              <a:effectLst>
                <a:outerShdw blurRad="38100" dist="38100" dir="2700000" algn="tl">
                  <a:srgbClr val="000000"/>
                </a:outerShdw>
              </a:effectLst>
            </a:endParaRPr>
          </a:p>
          <a:p>
            <a:pPr algn="just">
              <a:buClrTx/>
            </a:pPr>
            <a:endParaRPr lang="en-US" sz="2400" dirty="0">
              <a:solidFill>
                <a:schemeClr val="bg1"/>
              </a:solidFill>
              <a:effectLst>
                <a:outerShdw blurRad="38100" dist="38100" dir="2700000" algn="tl">
                  <a:srgbClr val="000000"/>
                </a:outerShdw>
              </a:effectLst>
            </a:endParaRPr>
          </a:p>
          <a:p>
            <a:pPr algn="just">
              <a:buClrTx/>
            </a:pPr>
            <a:endParaRPr lang="en-US" sz="2400" dirty="0">
              <a:solidFill>
                <a:schemeClr val="bg1"/>
              </a:solidFill>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657600"/>
            <a:ext cx="6477000" cy="2994128"/>
          </a:xfrm>
          <a:prstGeom prst="rect">
            <a:avLst/>
          </a:prstGeom>
          <a:noFill/>
          <a:ln w="2857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642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effectLst/>
                <a:latin typeface="Arial" pitchFamily="34" charset="0"/>
                <a:cs typeface="Arial" pitchFamily="34" charset="0"/>
              </a:rPr>
              <a:t>X-RAY GENERATION</a:t>
            </a:r>
            <a:endParaRPr lang="en-US" dirty="0">
              <a:solidFill>
                <a:schemeClr val="bg1"/>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just">
              <a:buClr>
                <a:schemeClr val="bg1"/>
              </a:buClr>
            </a:pPr>
            <a:r>
              <a:rPr lang="en-US" sz="2800" dirty="0" smtClean="0">
                <a:solidFill>
                  <a:srgbClr val="000000"/>
                </a:solidFill>
                <a:latin typeface="Arial" pitchFamily="34" charset="0"/>
                <a:ea typeface="Times New Roman" pitchFamily="18" charset="0"/>
                <a:cs typeface="Arial" pitchFamily="34" charset="0"/>
              </a:rPr>
              <a:t>X-rays was created whenever high-energy electrons suddenly gave up energy. Machines produce x-rays by accelerating electrons to extremely high speeds and then crashing them into a piece of solid material called a target. There, the electrons rapidly slowed down because they collide with atoms in the target, and part of the energy is changed into x-rays.</a:t>
            </a:r>
            <a:endParaRPr lang="en-US" sz="2800" b="1" i="1" dirty="0" smtClean="0">
              <a:solidFill>
                <a:srgbClr val="4F81BD"/>
              </a:solidFill>
              <a:latin typeface="Arial" pitchFamily="34" charset="0"/>
              <a:ea typeface="Times New Roman" pitchFamily="18" charset="0"/>
              <a:cs typeface="Arial" pitchFamily="34" charset="0"/>
            </a:endParaRP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effectLst/>
                <a:latin typeface="Arial" pitchFamily="34" charset="0"/>
                <a:cs typeface="Arial" pitchFamily="34" charset="0"/>
              </a:rPr>
              <a:t>X-RAY GENERATION</a:t>
            </a:r>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7" name="Content Placeholder 6"/>
          <p:cNvSpPr>
            <a:spLocks noGrp="1"/>
          </p:cNvSpPr>
          <p:nvPr>
            <p:ph idx="1"/>
          </p:nvPr>
        </p:nvSpPr>
        <p:spPr/>
        <p:txBody>
          <a:bodyPr>
            <a:normAutofit lnSpcReduction="10000"/>
          </a:bodyPr>
          <a:lstStyle/>
          <a:p>
            <a:pPr algn="just">
              <a:buClr>
                <a:schemeClr val="bg1"/>
              </a:buClr>
            </a:pPr>
            <a:r>
              <a:rPr lang="en-US" sz="2800" dirty="0" smtClean="0">
                <a:solidFill>
                  <a:schemeClr val="bg1"/>
                </a:solidFill>
                <a:latin typeface="Arial" pitchFamily="34" charset="0"/>
                <a:cs typeface="Arial" pitchFamily="34" charset="0"/>
              </a:rPr>
              <a:t>Most applications of X-rays are based on their ability to pass through matter.</a:t>
            </a:r>
          </a:p>
          <a:p>
            <a:pPr algn="just">
              <a:buClr>
                <a:schemeClr val="bg1"/>
              </a:buClr>
            </a:pPr>
            <a:r>
              <a:rPr lang="en-US" sz="2800" dirty="0" smtClean="0">
                <a:solidFill>
                  <a:schemeClr val="bg1"/>
                </a:solidFill>
                <a:latin typeface="Arial" pitchFamily="34" charset="0"/>
                <a:cs typeface="Arial" pitchFamily="34" charset="0"/>
              </a:rPr>
              <a:t>The penetrating power of X-rays also depends on their energy.</a:t>
            </a:r>
          </a:p>
          <a:p>
            <a:pPr algn="just">
              <a:buClrTx/>
            </a:pPr>
            <a:r>
              <a:rPr lang="en-US" sz="2800" dirty="0" smtClean="0">
                <a:solidFill>
                  <a:schemeClr val="bg1"/>
                </a:solidFill>
                <a:latin typeface="Arial" pitchFamily="34" charset="0"/>
                <a:cs typeface="Arial" pitchFamily="34" charset="0"/>
              </a:rPr>
              <a:t>The more penetrating X-rays, known as hard    X-rays, are of higher frequency and are thus more energetic.</a:t>
            </a:r>
          </a:p>
          <a:p>
            <a:pPr algn="just">
              <a:buClrTx/>
            </a:pPr>
            <a:r>
              <a:rPr lang="en-US" altLang="zh-CN" sz="2800" dirty="0">
                <a:solidFill>
                  <a:schemeClr val="bg1"/>
                </a:solidFill>
                <a:latin typeface="Arial" panose="020B0604020202020204" pitchFamily="34" charset="0"/>
                <a:cs typeface="Arial" panose="020B0604020202020204" pitchFamily="34" charset="0"/>
              </a:rPr>
              <a:t>It depends on the wavelength of the x-rays</a:t>
            </a:r>
            <a:r>
              <a:rPr lang="en-US" altLang="zh-CN" sz="2800" dirty="0">
                <a:solidFill>
                  <a:srgbClr val="CCECFF"/>
                </a:solidFill>
                <a:latin typeface="Arial" panose="020B0604020202020204" pitchFamily="34" charset="0"/>
                <a:cs typeface="Arial" panose="020B0604020202020204" pitchFamily="34" charset="0"/>
              </a:rPr>
              <a:t> </a:t>
            </a:r>
            <a:r>
              <a:rPr lang="en-US" altLang="zh-CN" sz="2800" dirty="0">
                <a:solidFill>
                  <a:schemeClr val="bg1"/>
                </a:solidFill>
                <a:latin typeface="Arial" panose="020B0604020202020204" pitchFamily="34" charset="0"/>
                <a:cs typeface="Arial" panose="020B0604020202020204" pitchFamily="34" charset="0"/>
              </a:rPr>
              <a:t>not on the number of x-ray photons.</a:t>
            </a:r>
            <a:endParaRPr lang="en-US" sz="2800" dirty="0" smtClean="0">
              <a:solidFill>
                <a:schemeClr val="bg1"/>
              </a:solidFill>
              <a:latin typeface="Arial" pitchFamily="34" charset="0"/>
              <a:cs typeface="Arial" pitchFamily="34" charset="0"/>
            </a:endParaRPr>
          </a:p>
          <a:p>
            <a:pPr algn="just">
              <a:buClr>
                <a:schemeClr val="bg1"/>
              </a:buClr>
            </a:pPr>
            <a:r>
              <a:rPr lang="en-US" sz="2800" dirty="0" smtClean="0">
                <a:solidFill>
                  <a:schemeClr val="bg1"/>
                </a:solidFill>
                <a:latin typeface="Arial" pitchFamily="34" charset="0"/>
                <a:cs typeface="Arial" pitchFamily="34" charset="0"/>
              </a:rPr>
              <a:t> while the less penetrating X rays, called soft    X-rays, have lower energies.</a:t>
            </a:r>
          </a:p>
          <a:p>
            <a:pPr algn="just"/>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1"/>
                </a:solidFill>
                <a:effectLst/>
                <a:latin typeface="Arial" pitchFamily="34" charset="0"/>
                <a:cs typeface="Arial" pitchFamily="34" charset="0"/>
              </a:rPr>
              <a:t>X-RAY APPLICATIONS</a:t>
            </a:r>
            <a:endParaRPr lang="en-US" dirty="0">
              <a:solidFill>
                <a:schemeClr val="bg1"/>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514350" indent="-514350" algn="just">
              <a:buClrTx/>
              <a:buFont typeface="+mj-lt"/>
              <a:buAutoNum type="arabicPeriod"/>
            </a:pPr>
            <a:r>
              <a:rPr lang="en-US" sz="2800" dirty="0" smtClean="0">
                <a:solidFill>
                  <a:schemeClr val="bg1"/>
                </a:solidFill>
                <a:latin typeface="Arial" pitchFamily="34" charset="0"/>
                <a:cs typeface="Arial" pitchFamily="34" charset="0"/>
              </a:rPr>
              <a:t>Industrial.</a:t>
            </a:r>
            <a:endParaRPr lang="en-US" sz="2800" dirty="0" smtClean="0">
              <a:solidFill>
                <a:schemeClr val="bg1"/>
              </a:solidFill>
              <a:latin typeface="Arial" pitchFamily="34" charset="0"/>
              <a:cs typeface="Arial" pitchFamily="34" charset="0"/>
            </a:endParaRPr>
          </a:p>
          <a:p>
            <a:pPr marL="514350" indent="-514350" algn="just">
              <a:buClrTx/>
              <a:buFont typeface="+mj-lt"/>
              <a:buAutoNum type="arabicPeriod"/>
            </a:pPr>
            <a:r>
              <a:rPr lang="en-US" sz="2800" dirty="0" smtClean="0">
                <a:solidFill>
                  <a:schemeClr val="bg1"/>
                </a:solidFill>
                <a:latin typeface="Arial" pitchFamily="34" charset="0"/>
                <a:cs typeface="Arial" pitchFamily="34" charset="0"/>
              </a:rPr>
              <a:t>Medical</a:t>
            </a:r>
            <a:r>
              <a:rPr lang="en-US" sz="2800" dirty="0" smtClean="0">
                <a:solidFill>
                  <a:schemeClr val="bg1"/>
                </a:solidFill>
                <a:latin typeface="Arial" pitchFamily="34" charset="0"/>
                <a:cs typeface="Arial" pitchFamily="34"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428</TotalTime>
  <Words>787</Words>
  <Application>Microsoft Office PowerPoint</Application>
  <PresentationFormat>On-screen Show (4:3)</PresentationFormat>
  <Paragraphs>91</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Cambria</vt:lpstr>
      <vt:lpstr>方正姚体</vt:lpstr>
      <vt:lpstr>Rockwell</vt:lpstr>
      <vt:lpstr>Times New Roman</vt:lpstr>
      <vt:lpstr>Wingdings</vt:lpstr>
      <vt:lpstr>Wingdings 2</vt:lpstr>
      <vt:lpstr>Foundry</vt:lpstr>
      <vt:lpstr>PowerPoint Presentation</vt:lpstr>
      <vt:lpstr>X-RAY</vt:lpstr>
      <vt:lpstr>X-RAY GENERATION</vt:lpstr>
      <vt:lpstr>X-RAY GENERATION</vt:lpstr>
      <vt:lpstr>X-RAY GENERATION</vt:lpstr>
      <vt:lpstr>X-RAY GENERATION</vt:lpstr>
      <vt:lpstr>X-RAY GENERATION</vt:lpstr>
      <vt:lpstr>X-RAY GENERATION</vt:lpstr>
      <vt:lpstr>X-RAY APPLICATIONS</vt:lpstr>
      <vt:lpstr> INDUSTRIAL APPLICATIONS</vt:lpstr>
      <vt:lpstr>INDUSTRIAL APPLICATIONS</vt:lpstr>
      <vt:lpstr>INDUSTRIAL APPLICATIONS</vt:lpstr>
      <vt:lpstr>MEDICAL APPLICATION </vt:lpstr>
      <vt:lpstr>MEDICAL APPLICATION </vt:lpstr>
      <vt:lpstr>MEDICAL APPLICATION </vt:lpstr>
      <vt:lpstr>PowerPoint Presentation</vt:lpstr>
      <vt:lpstr>DANGER &amp; PRECAUTION </vt:lpstr>
      <vt:lpstr>ADVANTAGES &amp; DISADVANTAGES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X-RAY</dc:title>
  <dc:creator>adeel ahmad</dc:creator>
  <cp:lastModifiedBy>Ali Raza Khan</cp:lastModifiedBy>
  <cp:revision>57</cp:revision>
  <dcterms:created xsi:type="dcterms:W3CDTF">2006-08-16T00:00:00Z</dcterms:created>
  <dcterms:modified xsi:type="dcterms:W3CDTF">2014-04-16T18:45:37Z</dcterms:modified>
</cp:coreProperties>
</file>